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71" r:id="rId4"/>
    <p:sldId id="268" r:id="rId5"/>
    <p:sldId id="273" r:id="rId6"/>
    <p:sldId id="275" r:id="rId7"/>
    <p:sldId id="260" r:id="rId8"/>
    <p:sldId id="276" r:id="rId9"/>
    <p:sldId id="277" r:id="rId10"/>
    <p:sldId id="279" r:id="rId11"/>
    <p:sldId id="278" r:id="rId12"/>
    <p:sldId id="258" r:id="rId13"/>
    <p:sldId id="259" r:id="rId14"/>
    <p:sldId id="288" r:id="rId15"/>
    <p:sldId id="257" r:id="rId16"/>
    <p:sldId id="261" r:id="rId17"/>
    <p:sldId id="287" r:id="rId18"/>
    <p:sldId id="262" r:id="rId19"/>
    <p:sldId id="284" r:id="rId20"/>
    <p:sldId id="285" r:id="rId21"/>
    <p:sldId id="289" r:id="rId22"/>
    <p:sldId id="286" r:id="rId23"/>
    <p:sldId id="263" r:id="rId24"/>
    <p:sldId id="264" r:id="rId25"/>
    <p:sldId id="265" r:id="rId26"/>
    <p:sldId id="266" r:id="rId27"/>
    <p:sldId id="282" r:id="rId28"/>
    <p:sldId id="267" r:id="rId2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C18F8-AFAE-49A4-9CAE-FB259E63D3E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9C936AA-9BC3-47B5-8EE5-B4A7F70D5E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720207-A949-4BC9-8F42-DDD149BC86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8D771E-B729-4127-9C5B-02B63DF9EB07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0FF410-9AB6-437B-B43F-A9C3336DB9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01F423-AB98-44AF-AF5A-10BBF5096F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065B49-45EC-402F-8752-AD1F2944FE41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0883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3961A-722A-48EC-A67F-00674F74E7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457243-FAE0-483D-B430-77B7DD81A91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7E3954-56B4-4B2A-B609-F8D575A769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848022-67B1-4B04-A15D-C3D8D248632C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30EA25-2057-4D27-80B1-EA525E2D7F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CEAC09-D327-4278-8D62-665DFDADAE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812255-82D4-4781-BF3D-844D1391EF04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620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FE62EFE-87D7-4BCA-8C0E-6233ECF1B15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0CF45C-272B-4B93-8017-96BE9E6CAC4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4672F4-F138-4B82-A70F-77B1905628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35147F-9988-470E-988C-3B793101C1C4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98F03D-DD33-45F6-86C5-7687F3E62D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6CE314-D1E1-4AE3-AA7C-B8C81954C9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2F66E9-89A4-455F-AC24-5DFF2FC226C6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236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C9EA5-8819-4704-884C-80E4DF4B9AF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A1BE8-7380-4880-B91D-C1DF3A12267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DBC8BD-CE9E-4B38-BB88-B8DC9EB63C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3A0EAB-CECC-467B-86AD-5A3EF12B4FB5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12A2CD-7DD2-4274-96D6-AF3FDB3F19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2D7143-43FD-4D32-ACA8-7016D134DC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32EC40-67EE-4E8A-A782-B18261F6968D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09406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1BCDC-685F-46AE-B395-C6F90EC94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313172-1952-4BB3-9CD6-ACF6D57123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039B25-DE5F-46E0-97B4-A7CD5C8E0B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EEA496-E685-42EA-814C-5306C3D91A5D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3E3AD6-98A7-44B8-85E1-8F63C53000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BA2457-C15F-4CEC-B171-2C82A6818B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5A4D72-CFE6-4744-A6EF-7E00531132FA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813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572E3-CAA9-47B7-B7D8-2C92C7AF8C9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9622AE-52F6-46C2-84BD-B8E9D2EE1AB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2EA580-5064-4B0B-8A5B-98F612ABD16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B1A8AD-F0A3-488A-91AB-DFBAB5C45B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AD7902-CCD6-4E11-9B04-4928DB2E8C74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600A8C-68A3-4D5C-80BB-FC0C4EB11C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1F5A2EF-4375-4596-BF7D-49F03EB7F3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1C01B3-3C6F-46A1-9896-10AEE0CBD5EB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26091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AAD60-458E-4F96-AEF2-9E1FAE9D26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D51437-1C05-4DEE-9F23-489AF80A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276972-7593-47CA-905B-8634D61064D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AE09C1-A7AA-4D8A-9759-F24BC1978B0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7692F9C-1B37-46F6-AB0C-68119EEDCC2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88073F6-CF10-44D1-842D-77F8F6235B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DAA85D-6661-4502-8332-71543376E28F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410C113-4864-42C2-B68A-C9F01759AA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4073C8C-8518-4FCC-9390-B0104D9E9D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899E2B-6DA2-44ED-AD31-1658879A72F2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53964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5080B-2266-4BB0-A5FC-FD3E654F868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06E9603-33F7-4D1D-8FBD-1EC8CF73C4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5D28B5-2FE1-4997-A837-509FB6618DA9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C8E47A5-1AF1-42F0-BFF6-4700D8EA11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9ED1D4-E068-47E2-857E-50CFD7A226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146F9B-DD00-449E-9737-9A42A7D792FC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848143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3E3695A-4946-4140-8CC7-78E49A4B4B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31C85E-56FE-4D3B-B363-CFB02E3EC6BF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9B8528-460D-405E-9067-9A43075F72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40F9AB-DE4D-460F-8BF1-415CEC2B23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63D44C-7E1F-484B-8DC0-9E54D44F201E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064296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BDB22-167D-4920-9537-041CB9ACD4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F13387-4751-4511-9274-09216D577C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A30BDC-4085-4B48-A387-47E2F310B5D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AC98E8D-310A-4EF0-8B16-44A105392B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440B59-698B-43AF-9311-1FDC7FCFC0D7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1160CC-73B1-4B46-9817-32DD107697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303209-2022-49B1-A73C-608FBE1025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96CB1F-F24E-4C80-931B-DB4C4D96822D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32056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788C2-BB02-432C-8A01-F91E8FC7CE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DD667AC-DD77-47AE-AE7D-7831CAC88C6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nl-BE" sz="3200"/>
            </a:lvl1pPr>
          </a:lstStyle>
          <a:p>
            <a:pPr lvl="0"/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2E3997-7C9F-4286-ADA0-B9882140049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B0C0C1C-D618-46A8-86D6-A92FE75562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B6D626-8F43-4D85-BDD0-4B517F9395C0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5BE12DC-86A5-4ED9-A95D-6539EC4FA1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271FE7-1B7E-4107-AEF3-D7D4633C86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36685F-C387-4584-8DAC-FD72B8A7024C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53520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BB3A567-E3A3-4B13-87FE-3D7711095B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2AA57F-F554-4373-8E94-019B8566F7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4FE9AF-3478-4F26-B1A9-50FAA9D48A5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5FFE200-83F2-4C4C-937F-CF864A409750}" type="datetime1">
              <a:rPr lang="nl-BE"/>
              <a:pPr lvl="0"/>
              <a:t>22/02/2021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0692A3-3041-4235-9A3C-78AE59E77C8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7C04FE-4756-4722-BE00-9F3866EA745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3D5EFBD-76F7-4BF9-8C36-71DAD8D1D872}" type="slidenum"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Vogelnes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BABB6-B201-4F90-AF5F-961E1417CA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46626" y="1783957"/>
            <a:ext cx="4645252" cy="2889110"/>
          </a:xfrm>
        </p:spPr>
        <p:txBody>
          <a:bodyPr/>
          <a:lstStyle/>
          <a:p>
            <a:pPr lvl="0" algn="l"/>
            <a:r>
              <a:rPr lang="nl-NL">
                <a:solidFill>
                  <a:srgbClr val="FFFFFF"/>
                </a:solidFill>
              </a:rPr>
              <a:t>BEUK</a:t>
            </a:r>
            <a:br>
              <a:rPr lang="nl-NL">
                <a:solidFill>
                  <a:srgbClr val="FFFFFF"/>
                </a:solidFill>
              </a:rPr>
            </a:br>
            <a:r>
              <a:rPr lang="nl-NL">
                <a:solidFill>
                  <a:srgbClr val="FFFFFF"/>
                </a:solidFill>
              </a:rPr>
              <a:t>&amp;</a:t>
            </a:r>
            <a:br>
              <a:rPr lang="nl-NL">
                <a:solidFill>
                  <a:srgbClr val="FFFFFF"/>
                </a:solidFill>
              </a:rPr>
            </a:br>
            <a:r>
              <a:rPr lang="nl-NL">
                <a:solidFill>
                  <a:srgbClr val="FFFFFF"/>
                </a:solidFill>
              </a:rPr>
              <a:t>NOOT</a:t>
            </a:r>
          </a:p>
        </p:txBody>
      </p:sp>
      <p:pic>
        <p:nvPicPr>
          <p:cNvPr id="3" name="Picture 2" descr="b&amp;n_masc_ROOD_cmyk_HR">
            <a:extLst>
              <a:ext uri="{FF2B5EF4-FFF2-40B4-BE49-F238E27FC236}">
                <a16:creationId xmlns:a16="http://schemas.microsoft.com/office/drawing/2014/main" id="{71503140-6217-405C-B3B1-0410E0BF57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0118" y="602799"/>
            <a:ext cx="4493343" cy="45447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vak 2">
            <a:extLst>
              <a:ext uri="{FF2B5EF4-FFF2-40B4-BE49-F238E27FC236}">
                <a16:creationId xmlns:a16="http://schemas.microsoft.com/office/drawing/2014/main" id="{F5573DCC-744B-4056-A2B8-B547F5AAFEE9}"/>
              </a:ext>
            </a:extLst>
          </p:cNvPr>
          <p:cNvSpPr txBox="1"/>
          <p:nvPr/>
        </p:nvSpPr>
        <p:spPr>
          <a:xfrm>
            <a:off x="4903305" y="2875175"/>
            <a:ext cx="5156457" cy="30469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Gemeentelijke basisschool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Beuk &amp; Noot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Ter Beuken 1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2980 St.Antonius – Zoersel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03/2980804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info@bn.zoersel.be</a:t>
            </a:r>
            <a:endParaRPr lang="nl-BE" sz="3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B2F3A8D8-6129-4FC6-9E3C-4F80B8E436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Menggroepen</a:t>
            </a:r>
            <a:endParaRPr lang="nl-BE"/>
          </a:p>
        </p:txBody>
      </p:sp>
      <p:sp>
        <p:nvSpPr>
          <p:cNvPr id="3" name="Tijdelijke aanduiding voor inhoud 4">
            <a:extLst>
              <a:ext uri="{FF2B5EF4-FFF2-40B4-BE49-F238E27FC236}">
                <a16:creationId xmlns:a16="http://schemas.microsoft.com/office/drawing/2014/main" id="{CB27F7F5-AFE8-4FDA-B71A-EEF63AF81F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423446"/>
            <a:ext cx="5157782" cy="4766209"/>
          </a:xfrm>
        </p:spPr>
        <p:txBody>
          <a:bodyPr anchor="t"/>
          <a:lstStyle/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Kinderen vinden ‘gelijken’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Kinderen leren van mekaar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Meer rolmodellen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Meer taal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Zoals situatie in een gezin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 helpers voor jongere kleuters en leerwinst voor oudere kleuters = win-win situatie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Gevoel minder uit de boot te vallen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Gaan zelfstandig aan de slag, leren keuzes maken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Klaar voor eerste leerjaar: beperkte groep 5 jarigen om intensiever te volgen</a:t>
            </a:r>
          </a:p>
          <a:p>
            <a:pPr marL="228600" lvl="0" indent="-228600">
              <a:lnSpc>
                <a:spcPct val="80000"/>
              </a:lnSpc>
              <a:buChar char="•"/>
            </a:pPr>
            <a:r>
              <a:rPr lang="nl-NL" sz="2000" b="0"/>
              <a:t>Leren zorg dragen voor elkaar</a:t>
            </a:r>
          </a:p>
          <a:p>
            <a:pPr lvl="0">
              <a:lnSpc>
                <a:spcPct val="80000"/>
              </a:lnSpc>
            </a:pPr>
            <a:endParaRPr lang="nl-NL" sz="2000" b="0"/>
          </a:p>
          <a:p>
            <a:pPr marL="228600" lvl="0" indent="-228600">
              <a:lnSpc>
                <a:spcPct val="80000"/>
              </a:lnSpc>
              <a:buChar char="•"/>
            </a:pPr>
            <a:endParaRPr lang="nl-BE" sz="2000" b="0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5A1E32E1-A234-4CCE-B64E-491280F18ABE}"/>
              </a:ext>
            </a:extLst>
          </p:cNvPr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7">
            <a:extLst>
              <a:ext uri="{FF2B5EF4-FFF2-40B4-BE49-F238E27FC236}">
                <a16:creationId xmlns:a16="http://schemas.microsoft.com/office/drawing/2014/main" id="{87E5C487-40A4-42B9-8EBA-A4E006665618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5974790" y="1141024"/>
            <a:ext cx="5403363" cy="418511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A3538-7CF3-46BF-80D1-4E0E69CE28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5429" y="629271"/>
            <a:ext cx="6586487" cy="1286158"/>
          </a:xfrm>
        </p:spPr>
        <p:txBody>
          <a:bodyPr anchor="b" anchorCtr="1"/>
          <a:lstStyle/>
          <a:p>
            <a:pPr lvl="0" algn="ctr"/>
            <a:r>
              <a:rPr lang="nl-NL" sz="4100"/>
              <a:t>VERSTERKT DOOR EEN MOBIEL TEAM </a:t>
            </a:r>
          </a:p>
        </p:txBody>
      </p:sp>
      <p:pic>
        <p:nvPicPr>
          <p:cNvPr id="3" name="Picture 2" descr="Afbeeldingsresultaat voor tuinman">
            <a:extLst>
              <a:ext uri="{FF2B5EF4-FFF2-40B4-BE49-F238E27FC236}">
                <a16:creationId xmlns:a16="http://schemas.microsoft.com/office/drawing/2014/main" id="{E5C03050-8695-4B80-A0F0-9346A8274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7907"/>
          <a:stretch>
            <a:fillRect/>
          </a:stretch>
        </p:blipFill>
        <p:spPr>
          <a:xfrm>
            <a:off x="18" y="9"/>
            <a:ext cx="4635569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4102">
            <a:extLst>
              <a:ext uri="{FF2B5EF4-FFF2-40B4-BE49-F238E27FC236}">
                <a16:creationId xmlns:a16="http://schemas.microsoft.com/office/drawing/2014/main" id="{6B99C803-F437-4185-BC3A-28AAA18E48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65429" y="2438403"/>
            <a:ext cx="6586487" cy="3785414"/>
          </a:xfrm>
        </p:spPr>
        <p:txBody>
          <a:bodyPr/>
          <a:lstStyle/>
          <a:p>
            <a:pPr marL="0" lvl="0" indent="0">
              <a:buNone/>
            </a:pPr>
            <a:endParaRPr lang="en-US" sz="2000"/>
          </a:p>
          <a:p>
            <a:pPr lvl="0" algn="ctr"/>
            <a:r>
              <a:rPr lang="en-US" sz="2000"/>
              <a:t>directie</a:t>
            </a:r>
          </a:p>
          <a:p>
            <a:pPr lvl="0" algn="ctr"/>
            <a:r>
              <a:rPr lang="en-US" sz="2000"/>
              <a:t>parallelcollega’s</a:t>
            </a:r>
          </a:p>
          <a:p>
            <a:pPr lvl="0" algn="ctr"/>
            <a:r>
              <a:rPr lang="en-US" sz="2000"/>
              <a:t>zorg</a:t>
            </a:r>
          </a:p>
          <a:p>
            <a:pPr lvl="0" algn="ctr"/>
            <a:r>
              <a:rPr lang="en-US" sz="2000"/>
              <a:t>resturen</a:t>
            </a:r>
          </a:p>
          <a:p>
            <a:pPr lvl="0" algn="ctr"/>
            <a:r>
              <a:rPr lang="en-US" sz="2000"/>
              <a:t>beleidsondersteuning</a:t>
            </a:r>
          </a:p>
          <a:p>
            <a:pPr lvl="0" algn="ctr"/>
            <a:r>
              <a:rPr lang="en-US" sz="2000"/>
              <a:t>LO</a:t>
            </a:r>
          </a:p>
          <a:p>
            <a:pPr lvl="0" algn="ctr"/>
            <a:r>
              <a:rPr lang="en-US" sz="2000"/>
              <a:t>aanvangsbegeleiding</a:t>
            </a:r>
          </a:p>
          <a:p>
            <a:pPr marL="0" lvl="0" indent="0">
              <a:buNone/>
            </a:pPr>
            <a:endParaRPr lang="en-US" sz="2000"/>
          </a:p>
          <a:p>
            <a:pPr lvl="0"/>
            <a:endParaRPr lang="en-US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6586153-5B36-4ADB-BB28-1596DDD61BC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63A2E714-E734-4B5F-81CC-98CA1C25CAF2}"/>
              </a:ext>
            </a:extLst>
          </p:cNvPr>
          <p:cNvSpPr>
            <a:spLocks noMove="1" noResize="1"/>
          </p:cNvSpPr>
          <p:nvPr/>
        </p:nvSpPr>
        <p:spPr>
          <a:xfrm>
            <a:off x="443127" y="0"/>
            <a:ext cx="4688631" cy="685800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33CD5FB-0E1E-474D-82D2-130DE6D8B54D}"/>
              </a:ext>
            </a:extLst>
          </p:cNvPr>
          <p:cNvSpPr>
            <a:spLocks noMove="1" noResize="1"/>
          </p:cNvSpPr>
          <p:nvPr/>
        </p:nvSpPr>
        <p:spPr>
          <a:xfrm>
            <a:off x="858228" y="926652"/>
            <a:ext cx="4415290" cy="5066534"/>
          </a:xfrm>
          <a:prstGeom prst="rect">
            <a:avLst/>
          </a:prstGeom>
          <a:solidFill>
            <a:srgbClr val="4472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5C643B87-5D6C-4329-96C9-30CEAE1880CF}"/>
              </a:ext>
            </a:extLst>
          </p:cNvPr>
          <p:cNvGrpSpPr/>
          <p:nvPr/>
        </p:nvGrpSpPr>
        <p:grpSpPr>
          <a:xfrm>
            <a:off x="723601" y="3758184"/>
            <a:ext cx="2139193" cy="2373965"/>
            <a:chOff x="723601" y="3758184"/>
            <a:chExt cx="2139193" cy="2373965"/>
          </a:xfrm>
        </p:grpSpPr>
        <p:sp>
          <p:nvSpPr>
            <p:cNvPr id="6" name="Rectangle 66">
              <a:extLst>
                <a:ext uri="{FF2B5EF4-FFF2-40B4-BE49-F238E27FC236}">
                  <a16:creationId xmlns:a16="http://schemas.microsoft.com/office/drawing/2014/main" id="{DAF67290-54AD-4D49-A499-F74F671146B4}"/>
                </a:ext>
              </a:extLst>
            </p:cNvPr>
            <p:cNvSpPr/>
            <p:nvPr/>
          </p:nvSpPr>
          <p:spPr>
            <a:xfrm rot="5400013">
              <a:off x="722298" y="4605179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66">
              <a:extLst>
                <a:ext uri="{FF2B5EF4-FFF2-40B4-BE49-F238E27FC236}">
                  <a16:creationId xmlns:a16="http://schemas.microsoft.com/office/drawing/2014/main" id="{75ECBB40-30B1-416D-89FC-868C56A2BCE3}"/>
                </a:ext>
              </a:extLst>
            </p:cNvPr>
            <p:cNvSpPr/>
            <p:nvPr/>
          </p:nvSpPr>
          <p:spPr>
            <a:xfrm rot="5400013">
              <a:off x="722298" y="4463063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Rectangle 66">
              <a:extLst>
                <a:ext uri="{FF2B5EF4-FFF2-40B4-BE49-F238E27FC236}">
                  <a16:creationId xmlns:a16="http://schemas.microsoft.com/office/drawing/2014/main" id="{EB6BD831-8CF7-4689-B631-590BD6FFE6C5}"/>
                </a:ext>
              </a:extLst>
            </p:cNvPr>
            <p:cNvSpPr/>
            <p:nvPr/>
          </p:nvSpPr>
          <p:spPr>
            <a:xfrm rot="5400013">
              <a:off x="722298" y="4320947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66">
              <a:extLst>
                <a:ext uri="{FF2B5EF4-FFF2-40B4-BE49-F238E27FC236}">
                  <a16:creationId xmlns:a16="http://schemas.microsoft.com/office/drawing/2014/main" id="{84711AA1-169D-408C-8A7E-5705EC314339}"/>
                </a:ext>
              </a:extLst>
            </p:cNvPr>
            <p:cNvSpPr/>
            <p:nvPr/>
          </p:nvSpPr>
          <p:spPr>
            <a:xfrm rot="5400013">
              <a:off x="722298" y="4889402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66">
              <a:extLst>
                <a:ext uri="{FF2B5EF4-FFF2-40B4-BE49-F238E27FC236}">
                  <a16:creationId xmlns:a16="http://schemas.microsoft.com/office/drawing/2014/main" id="{7C07F2D7-2747-495A-ACFF-BD275FD7E3C4}"/>
                </a:ext>
              </a:extLst>
            </p:cNvPr>
            <p:cNvSpPr/>
            <p:nvPr/>
          </p:nvSpPr>
          <p:spPr>
            <a:xfrm rot="5400013">
              <a:off x="722298" y="4747286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4840C8EA-3EEB-48F0-B6C9-A838B64EB80A}"/>
                </a:ext>
              </a:extLst>
            </p:cNvPr>
            <p:cNvSpPr/>
            <p:nvPr/>
          </p:nvSpPr>
          <p:spPr>
            <a:xfrm rot="5400013">
              <a:off x="722298" y="4171123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62">
              <a:extLst>
                <a:ext uri="{FF2B5EF4-FFF2-40B4-BE49-F238E27FC236}">
                  <a16:creationId xmlns:a16="http://schemas.microsoft.com/office/drawing/2014/main" id="{B84422F3-78A1-46E8-B01F-86E3AF920651}"/>
                </a:ext>
              </a:extLst>
            </p:cNvPr>
            <p:cNvSpPr/>
            <p:nvPr/>
          </p:nvSpPr>
          <p:spPr>
            <a:xfrm rot="5400013">
              <a:off x="722298" y="517495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BBF2F3A2-4C56-4C28-BC32-144C46CC0ACF}"/>
                </a:ext>
              </a:extLst>
            </p:cNvPr>
            <p:cNvSpPr/>
            <p:nvPr/>
          </p:nvSpPr>
          <p:spPr>
            <a:xfrm rot="5400013">
              <a:off x="722298" y="5028419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7F7D8D7E-DC35-43FD-9FDF-22B04ED34B4E}"/>
                </a:ext>
              </a:extLst>
            </p:cNvPr>
            <p:cNvSpPr/>
            <p:nvPr/>
          </p:nvSpPr>
          <p:spPr>
            <a:xfrm rot="5400013">
              <a:off x="722298" y="3759487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Rectangle 62">
              <a:extLst>
                <a:ext uri="{FF2B5EF4-FFF2-40B4-BE49-F238E27FC236}">
                  <a16:creationId xmlns:a16="http://schemas.microsoft.com/office/drawing/2014/main" id="{2F58222E-BA5A-44B0-B635-B8726CA6745D}"/>
                </a:ext>
              </a:extLst>
            </p:cNvPr>
            <p:cNvSpPr/>
            <p:nvPr/>
          </p:nvSpPr>
          <p:spPr>
            <a:xfrm rot="5400013">
              <a:off x="722298" y="3896272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A604F3C9-F539-4127-B14D-D30884D06E78}"/>
                </a:ext>
              </a:extLst>
            </p:cNvPr>
            <p:cNvSpPr/>
            <p:nvPr/>
          </p:nvSpPr>
          <p:spPr>
            <a:xfrm rot="5400013">
              <a:off x="722298" y="4043335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id="{17E44667-D562-4632-8031-BA20C9CABC74}"/>
                </a:ext>
              </a:extLst>
            </p:cNvPr>
            <p:cNvSpPr/>
            <p:nvPr/>
          </p:nvSpPr>
          <p:spPr>
            <a:xfrm rot="5400013">
              <a:off x="722298" y="5326915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8" name="Rectangle 62">
              <a:extLst>
                <a:ext uri="{FF2B5EF4-FFF2-40B4-BE49-F238E27FC236}">
                  <a16:creationId xmlns:a16="http://schemas.microsoft.com/office/drawing/2014/main" id="{0B746E38-8EED-4C10-ABF8-15B6090CB2F2}"/>
                </a:ext>
              </a:extLst>
            </p:cNvPr>
            <p:cNvSpPr/>
            <p:nvPr/>
          </p:nvSpPr>
          <p:spPr>
            <a:xfrm rot="5400013">
              <a:off x="722298" y="5474326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B084626F-E33F-4A01-A2E2-0D7FD74C9386}"/>
                </a:ext>
              </a:extLst>
            </p:cNvPr>
            <p:cNvSpPr/>
            <p:nvPr/>
          </p:nvSpPr>
          <p:spPr>
            <a:xfrm rot="5400013">
              <a:off x="722298" y="5765388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BEA741DB-E95D-4C07-8EAA-C43F7C18E3EC}"/>
                </a:ext>
              </a:extLst>
            </p:cNvPr>
            <p:cNvSpPr/>
            <p:nvPr/>
          </p:nvSpPr>
          <p:spPr>
            <a:xfrm rot="5400013">
              <a:off x="722298" y="5618856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F95223B8-18D7-40F4-BC09-F6E72BDDE606}"/>
                </a:ext>
              </a:extLst>
            </p:cNvPr>
            <p:cNvSpPr/>
            <p:nvPr/>
          </p:nvSpPr>
          <p:spPr>
            <a:xfrm rot="5400013">
              <a:off x="1790967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6EB6806F-1471-4F54-87F9-DB0913C56C0B}"/>
                </a:ext>
              </a:extLst>
            </p:cNvPr>
            <p:cNvSpPr/>
            <p:nvPr/>
          </p:nvSpPr>
          <p:spPr>
            <a:xfrm rot="5400013">
              <a:off x="1614460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3" name="Rectangle 62">
              <a:extLst>
                <a:ext uri="{FF2B5EF4-FFF2-40B4-BE49-F238E27FC236}">
                  <a16:creationId xmlns:a16="http://schemas.microsoft.com/office/drawing/2014/main" id="{D439FA8F-3D3A-40AA-BD2E-3C3C8E9FDA04}"/>
                </a:ext>
              </a:extLst>
            </p:cNvPr>
            <p:cNvSpPr/>
            <p:nvPr/>
          </p:nvSpPr>
          <p:spPr>
            <a:xfrm rot="5400013">
              <a:off x="1437953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9413CCF-61B4-47D4-97E0-E39383122AF6}"/>
                </a:ext>
              </a:extLst>
            </p:cNvPr>
            <p:cNvSpPr/>
            <p:nvPr/>
          </p:nvSpPr>
          <p:spPr>
            <a:xfrm rot="5400013">
              <a:off x="1261447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AE3E48EA-0438-404C-8A16-E2120E26A4BE}"/>
                </a:ext>
              </a:extLst>
            </p:cNvPr>
            <p:cNvSpPr/>
            <p:nvPr/>
          </p:nvSpPr>
          <p:spPr>
            <a:xfrm rot="5400013">
              <a:off x="1084940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3B1C4620-EF44-4DFA-8D17-BF6C6D851C5B}"/>
                </a:ext>
              </a:extLst>
            </p:cNvPr>
            <p:cNvSpPr/>
            <p:nvPr/>
          </p:nvSpPr>
          <p:spPr>
            <a:xfrm rot="5400013">
              <a:off x="2129368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7F175EE6-2A78-44C7-B5F6-3724DC02B7CC}"/>
                </a:ext>
              </a:extLst>
            </p:cNvPr>
            <p:cNvSpPr/>
            <p:nvPr/>
          </p:nvSpPr>
          <p:spPr>
            <a:xfrm rot="5400013">
              <a:off x="1952861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095B5558-4CD9-4456-BFED-4F4B50DD786C}"/>
                </a:ext>
              </a:extLst>
            </p:cNvPr>
            <p:cNvSpPr/>
            <p:nvPr/>
          </p:nvSpPr>
          <p:spPr>
            <a:xfrm rot="5400013">
              <a:off x="904182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9" name="Rectangle 62">
              <a:extLst>
                <a:ext uri="{FF2B5EF4-FFF2-40B4-BE49-F238E27FC236}">
                  <a16:creationId xmlns:a16="http://schemas.microsoft.com/office/drawing/2014/main" id="{9E699DB5-BFE8-4AAB-AFC0-41ACAB40A622}"/>
                </a:ext>
              </a:extLst>
            </p:cNvPr>
            <p:cNvSpPr/>
            <p:nvPr/>
          </p:nvSpPr>
          <p:spPr>
            <a:xfrm rot="5400013">
              <a:off x="722298" y="5917352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C11B6450-4A56-4B99-A589-600779B0D607}"/>
                </a:ext>
              </a:extLst>
            </p:cNvPr>
            <p:cNvSpPr/>
            <p:nvPr/>
          </p:nvSpPr>
          <p:spPr>
            <a:xfrm rot="5400013">
              <a:off x="2463864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C0828653-B48D-47A7-A30B-2DCA00337F3A}"/>
                </a:ext>
              </a:extLst>
            </p:cNvPr>
            <p:cNvSpPr/>
            <p:nvPr/>
          </p:nvSpPr>
          <p:spPr>
            <a:xfrm rot="5400013">
              <a:off x="2287358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888A55E7-ADB9-40BB-8726-D70E1002D115}"/>
                </a:ext>
              </a:extLst>
            </p:cNvPr>
            <p:cNvSpPr/>
            <p:nvPr/>
          </p:nvSpPr>
          <p:spPr>
            <a:xfrm rot="5400013">
              <a:off x="2802266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B06A2DD-46C8-456D-B6AE-16CE2C5C6759}"/>
                </a:ext>
              </a:extLst>
            </p:cNvPr>
            <p:cNvSpPr/>
            <p:nvPr/>
          </p:nvSpPr>
          <p:spPr>
            <a:xfrm rot="5400013">
              <a:off x="2625759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E6EF86E7-2AEA-466F-BE43-48FB6DFDDDF0}"/>
                </a:ext>
              </a:extLst>
            </p:cNvPr>
            <p:cNvSpPr/>
            <p:nvPr/>
          </p:nvSpPr>
          <p:spPr>
            <a:xfrm rot="5400013">
              <a:off x="1787382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E8ED0905-6D37-46C7-955E-D41133705B2C}"/>
                </a:ext>
              </a:extLst>
            </p:cNvPr>
            <p:cNvSpPr/>
            <p:nvPr/>
          </p:nvSpPr>
          <p:spPr>
            <a:xfrm rot="5400013">
              <a:off x="1610876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F3D09E3D-65BD-4FB1-B21F-718CC4336201}"/>
                </a:ext>
              </a:extLst>
            </p:cNvPr>
            <p:cNvSpPr/>
            <p:nvPr/>
          </p:nvSpPr>
          <p:spPr>
            <a:xfrm rot="5400013">
              <a:off x="1434369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EDCD808D-7B6F-4A05-89F2-C057C29B71F8}"/>
                </a:ext>
              </a:extLst>
            </p:cNvPr>
            <p:cNvSpPr/>
            <p:nvPr/>
          </p:nvSpPr>
          <p:spPr>
            <a:xfrm rot="5400013">
              <a:off x="1257862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274D4EF1-956A-499B-8958-D0DE1C3DA05B}"/>
                </a:ext>
              </a:extLst>
            </p:cNvPr>
            <p:cNvSpPr/>
            <p:nvPr/>
          </p:nvSpPr>
          <p:spPr>
            <a:xfrm rot="5400013">
              <a:off x="1081356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66C1200B-235C-4148-8251-6FB92ACE2C74}"/>
                </a:ext>
              </a:extLst>
            </p:cNvPr>
            <p:cNvSpPr/>
            <p:nvPr/>
          </p:nvSpPr>
          <p:spPr>
            <a:xfrm rot="5400013">
              <a:off x="2125783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8560BE50-F061-4521-963E-3F241ACF16E9}"/>
                </a:ext>
              </a:extLst>
            </p:cNvPr>
            <p:cNvSpPr/>
            <p:nvPr/>
          </p:nvSpPr>
          <p:spPr>
            <a:xfrm rot="5400013">
              <a:off x="1949277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1" name="Rectangle 59">
              <a:extLst>
                <a:ext uri="{FF2B5EF4-FFF2-40B4-BE49-F238E27FC236}">
                  <a16:creationId xmlns:a16="http://schemas.microsoft.com/office/drawing/2014/main" id="{993B6E76-8C96-42D1-9038-89FFB455042A}"/>
                </a:ext>
              </a:extLst>
            </p:cNvPr>
            <p:cNvSpPr/>
            <p:nvPr/>
          </p:nvSpPr>
          <p:spPr>
            <a:xfrm rot="5400013">
              <a:off x="900597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2" name="Rectangle 62">
              <a:extLst>
                <a:ext uri="{FF2B5EF4-FFF2-40B4-BE49-F238E27FC236}">
                  <a16:creationId xmlns:a16="http://schemas.microsoft.com/office/drawing/2014/main" id="{8AD957B3-5B12-49CB-B5A1-016A4B9FFA92}"/>
                </a:ext>
              </a:extLst>
            </p:cNvPr>
            <p:cNvSpPr/>
            <p:nvPr/>
          </p:nvSpPr>
          <p:spPr>
            <a:xfrm rot="5400013">
              <a:off x="722298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id="{331A9F93-DBDE-4BDC-85ED-38B0E6E1242B}"/>
                </a:ext>
              </a:extLst>
            </p:cNvPr>
            <p:cNvSpPr/>
            <p:nvPr/>
          </p:nvSpPr>
          <p:spPr>
            <a:xfrm rot="5400013">
              <a:off x="2460271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4" name="Rectangle 59">
              <a:extLst>
                <a:ext uri="{FF2B5EF4-FFF2-40B4-BE49-F238E27FC236}">
                  <a16:creationId xmlns:a16="http://schemas.microsoft.com/office/drawing/2014/main" id="{2B8FFB91-A80C-47DF-B051-9C60E34BDF09}"/>
                </a:ext>
              </a:extLst>
            </p:cNvPr>
            <p:cNvSpPr/>
            <p:nvPr/>
          </p:nvSpPr>
          <p:spPr>
            <a:xfrm rot="5400013">
              <a:off x="2283773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B4375051-9324-44E3-8652-C38F39BF1964}"/>
                </a:ext>
              </a:extLst>
            </p:cNvPr>
            <p:cNvSpPr/>
            <p:nvPr/>
          </p:nvSpPr>
          <p:spPr>
            <a:xfrm rot="5400013">
              <a:off x="2798681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77316D5C-F4AF-4205-A939-00B330EAF04E}"/>
                </a:ext>
              </a:extLst>
            </p:cNvPr>
            <p:cNvSpPr/>
            <p:nvPr/>
          </p:nvSpPr>
          <p:spPr>
            <a:xfrm rot="5400013">
              <a:off x="2622175" y="6071621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47" name="Titel 1">
            <a:extLst>
              <a:ext uri="{FF2B5EF4-FFF2-40B4-BE49-F238E27FC236}">
                <a16:creationId xmlns:a16="http://schemas.microsoft.com/office/drawing/2014/main" id="{E46D2EE8-C56B-4AA1-8F63-34EE89408A2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1966" y="1321746"/>
            <a:ext cx="3787481" cy="4277892"/>
          </a:xfrm>
        </p:spPr>
        <p:txBody>
          <a:bodyPr anchor="ctr" anchorCtr="0"/>
          <a:lstStyle/>
          <a:p>
            <a:pPr lvl="0" algn="l"/>
            <a:r>
              <a:rPr lang="en-US" sz="4800">
                <a:solidFill>
                  <a:srgbClr val="FFFFFF"/>
                </a:solidFill>
              </a:rPr>
              <a:t>Welbevinden en betrokkenheid</a:t>
            </a:r>
          </a:p>
        </p:txBody>
      </p:sp>
      <p:grpSp>
        <p:nvGrpSpPr>
          <p:cNvPr id="48" name="Group 56">
            <a:extLst>
              <a:ext uri="{FF2B5EF4-FFF2-40B4-BE49-F238E27FC236}">
                <a16:creationId xmlns:a16="http://schemas.microsoft.com/office/drawing/2014/main" id="{7102AC60-5E80-4827-9D12-2A03822E5CC5}"/>
              </a:ext>
            </a:extLst>
          </p:cNvPr>
          <p:cNvGrpSpPr/>
          <p:nvPr/>
        </p:nvGrpSpPr>
        <p:grpSpPr>
          <a:xfrm>
            <a:off x="11873338" y="44815"/>
            <a:ext cx="233308" cy="772402"/>
            <a:chOff x="11873338" y="44815"/>
            <a:chExt cx="233308" cy="772402"/>
          </a:xfrm>
        </p:grpSpPr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10C7E48E-0441-476B-92A3-2D6818148D9E}"/>
                </a:ext>
              </a:extLst>
            </p:cNvPr>
            <p:cNvSpPr/>
            <p:nvPr/>
          </p:nvSpPr>
          <p:spPr>
            <a:xfrm rot="5400013">
              <a:off x="12043530" y="46118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149AC45A-1365-44C1-9496-E469C5C1625B}"/>
                </a:ext>
              </a:extLst>
            </p:cNvPr>
            <p:cNvSpPr/>
            <p:nvPr/>
          </p:nvSpPr>
          <p:spPr>
            <a:xfrm rot="5400013">
              <a:off x="11872035" y="46118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5DD0BA98-D3D3-4185-B098-264FD790F2B3}"/>
                </a:ext>
              </a:extLst>
            </p:cNvPr>
            <p:cNvSpPr/>
            <p:nvPr/>
          </p:nvSpPr>
          <p:spPr>
            <a:xfrm rot="5400013">
              <a:off x="12046118" y="756689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7FB40B4F-68AA-418D-9BD7-D809236FE291}"/>
                </a:ext>
              </a:extLst>
            </p:cNvPr>
            <p:cNvSpPr/>
            <p:nvPr/>
          </p:nvSpPr>
          <p:spPr>
            <a:xfrm rot="5400013">
              <a:off x="11872382" y="756689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F702ADF2-58AA-4F3A-82EB-5E7328A0DDF6}"/>
                </a:ext>
              </a:extLst>
            </p:cNvPr>
            <p:cNvSpPr/>
            <p:nvPr/>
          </p:nvSpPr>
          <p:spPr>
            <a:xfrm rot="5400013">
              <a:off x="12046118" y="614573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AB1EDCE2-39A1-4D52-8E8C-0778A48AD487}"/>
                </a:ext>
              </a:extLst>
            </p:cNvPr>
            <p:cNvSpPr/>
            <p:nvPr/>
          </p:nvSpPr>
          <p:spPr>
            <a:xfrm rot="5400013">
              <a:off x="11872382" y="614573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C06090E1-6D06-4313-9509-1B3300143C9B}"/>
                </a:ext>
              </a:extLst>
            </p:cNvPr>
            <p:cNvSpPr/>
            <p:nvPr/>
          </p:nvSpPr>
          <p:spPr>
            <a:xfrm rot="5400013">
              <a:off x="12046118" y="472466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19194366-BFD8-4099-8829-372F0F1B6164}"/>
                </a:ext>
              </a:extLst>
            </p:cNvPr>
            <p:cNvSpPr/>
            <p:nvPr/>
          </p:nvSpPr>
          <p:spPr>
            <a:xfrm rot="5400013">
              <a:off x="11872382" y="472466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C52EE258-291E-4CD5-A85A-F2CA68DC0CE8}"/>
                </a:ext>
              </a:extLst>
            </p:cNvPr>
            <p:cNvSpPr/>
            <p:nvPr/>
          </p:nvSpPr>
          <p:spPr>
            <a:xfrm rot="5400013">
              <a:off x="12046118" y="330350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A88426A3-A76B-432B-A5AE-95B8710BAC92}"/>
                </a:ext>
              </a:extLst>
            </p:cNvPr>
            <p:cNvSpPr/>
            <p:nvPr/>
          </p:nvSpPr>
          <p:spPr>
            <a:xfrm rot="5400013">
              <a:off x="11872382" y="330350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46BCC4F5-457D-4997-9A74-EEFA7E0ACE2C}"/>
                </a:ext>
              </a:extLst>
            </p:cNvPr>
            <p:cNvSpPr/>
            <p:nvPr/>
          </p:nvSpPr>
          <p:spPr>
            <a:xfrm rot="5400013">
              <a:off x="12046118" y="188234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1C90CD8D-E4C9-4FE3-A00E-C2882546D1F3}"/>
                </a:ext>
              </a:extLst>
            </p:cNvPr>
            <p:cNvSpPr/>
            <p:nvPr/>
          </p:nvSpPr>
          <p:spPr>
            <a:xfrm rot="5400013">
              <a:off x="11872382" y="188234"/>
              <a:ext cx="61831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1" name="Ondertitel 2">
            <a:extLst>
              <a:ext uri="{FF2B5EF4-FFF2-40B4-BE49-F238E27FC236}">
                <a16:creationId xmlns:a16="http://schemas.microsoft.com/office/drawing/2014/main" id="{5CDB6AEB-7DE9-4565-9E20-958E484A1E1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12693" y="1188720"/>
            <a:ext cx="5561316" cy="4804467"/>
          </a:xfrm>
        </p:spPr>
        <p:txBody>
          <a:bodyPr anchor="ctr" anchorCtr="0"/>
          <a:lstStyle/>
          <a:p>
            <a:pPr marL="342900" lvl="0" indent="-228600" algn="l">
              <a:buChar char="•"/>
            </a:pPr>
            <a:r>
              <a:rPr lang="en-US" sz="2000"/>
              <a:t>Zich goed voelen op school</a:t>
            </a:r>
          </a:p>
          <a:p>
            <a:pPr marL="342900" lvl="0" indent="-228600" algn="l">
              <a:buChar char="•"/>
            </a:pPr>
            <a:r>
              <a:rPr lang="en-US" sz="2000"/>
              <a:t>Voorwaarde tot leren</a:t>
            </a:r>
          </a:p>
          <a:p>
            <a:pPr marL="342900" lvl="0" indent="-228600" algn="l">
              <a:buChar char="•"/>
            </a:pPr>
            <a:r>
              <a:rPr lang="en-US" sz="2000"/>
              <a:t>Positief zelfbeeld = groeien</a:t>
            </a:r>
          </a:p>
          <a:p>
            <a:pPr marL="342900" lvl="0" indent="-228600" algn="l">
              <a:buChar char="•"/>
            </a:pPr>
            <a:r>
              <a:rPr lang="en-US" sz="2000"/>
              <a:t>Hoge betrokkenheid</a:t>
            </a:r>
          </a:p>
          <a:p>
            <a:pPr marL="342900" lvl="0" indent="-228600" algn="l">
              <a:buChar char="•"/>
            </a:pPr>
            <a:r>
              <a:rPr lang="en-US" sz="2000"/>
              <a:t>Intens en geboeid spelen</a:t>
            </a:r>
          </a:p>
          <a:p>
            <a:pPr marL="342900" lvl="0" indent="-228600" algn="l">
              <a:buChar char="•"/>
            </a:pPr>
            <a:r>
              <a:rPr lang="en-US" sz="2000"/>
              <a:t>Uitdagend klasmilieu en prikkelen van interesse</a:t>
            </a:r>
          </a:p>
          <a:p>
            <a:pPr marL="342900" lvl="0" indent="-228600" algn="l">
              <a:buChar char="•"/>
            </a:pPr>
            <a:endParaRPr lang="en-US"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702CE-F564-4362-80E8-4E0100F89D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nl-NL" sz="3200">
                <a:solidFill>
                  <a:srgbClr val="FF0000"/>
                </a:solidFill>
              </a:rPr>
              <a:t>Weldoordacht en gedifferentieerd aanbod</a:t>
            </a:r>
            <a:endParaRPr lang="nl-BE" sz="320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D38594-21CE-415F-82A5-18C8C6406A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38353" y="2419346"/>
            <a:ext cx="3981453" cy="3757617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nl-NL" sz="2000"/>
          </a:p>
          <a:p>
            <a:pPr lvl="0">
              <a:lnSpc>
                <a:spcPct val="80000"/>
              </a:lnSpc>
            </a:pPr>
            <a:endParaRPr lang="nl-NL" sz="2000"/>
          </a:p>
          <a:p>
            <a:pPr lvl="0">
              <a:lnSpc>
                <a:spcPct val="80000"/>
              </a:lnSpc>
            </a:pPr>
            <a:r>
              <a:rPr lang="nl-NL" sz="2000">
                <a:solidFill>
                  <a:srgbClr val="FF0000"/>
                </a:solidFill>
              </a:rPr>
              <a:t>motorische ontwikkeling</a:t>
            </a:r>
          </a:p>
          <a:p>
            <a:pPr lvl="0">
              <a:lnSpc>
                <a:spcPct val="80000"/>
              </a:lnSpc>
            </a:pPr>
            <a:r>
              <a:rPr lang="nl-NL" sz="2000">
                <a:solidFill>
                  <a:srgbClr val="FF0000"/>
                </a:solidFill>
              </a:rPr>
              <a:t>Taal</a:t>
            </a:r>
          </a:p>
          <a:p>
            <a:pPr lvl="0">
              <a:lnSpc>
                <a:spcPct val="80000"/>
              </a:lnSpc>
            </a:pPr>
            <a:r>
              <a:rPr lang="nl-NL" sz="2000">
                <a:solidFill>
                  <a:srgbClr val="FF0000"/>
                </a:solidFill>
              </a:rPr>
              <a:t>Sociale ontwikkeling</a:t>
            </a:r>
          </a:p>
          <a:p>
            <a:pPr lvl="0">
              <a:lnSpc>
                <a:spcPct val="80000"/>
              </a:lnSpc>
            </a:pPr>
            <a:r>
              <a:rPr lang="nl-NL" sz="2000">
                <a:solidFill>
                  <a:srgbClr val="FF0000"/>
                </a:solidFill>
              </a:rPr>
              <a:t>Begrijpen van de fysische wereld</a:t>
            </a:r>
          </a:p>
          <a:p>
            <a:pPr lvl="0">
              <a:lnSpc>
                <a:spcPct val="80000"/>
              </a:lnSpc>
            </a:pPr>
            <a:r>
              <a:rPr lang="nl-NL" sz="2000">
                <a:solidFill>
                  <a:srgbClr val="FF0000"/>
                </a:solidFill>
              </a:rPr>
              <a:t>Logisch en wiskundig denken</a:t>
            </a:r>
          </a:p>
          <a:p>
            <a:pPr lvl="0">
              <a:lnSpc>
                <a:spcPct val="80000"/>
              </a:lnSpc>
            </a:pPr>
            <a:r>
              <a:rPr lang="nl-NL" sz="2000">
                <a:solidFill>
                  <a:srgbClr val="FF0000"/>
                </a:solidFill>
              </a:rPr>
              <a:t>Zelfsturing en ondernemingszin</a:t>
            </a:r>
          </a:p>
          <a:p>
            <a:pPr lvl="0">
              <a:lnSpc>
                <a:spcPct val="80000"/>
              </a:lnSpc>
            </a:pPr>
            <a:r>
              <a:rPr lang="nl-NL" sz="2000">
                <a:solidFill>
                  <a:srgbClr val="FF0000"/>
                </a:solidFill>
              </a:rPr>
              <a:t>Muzische expressie</a:t>
            </a:r>
          </a:p>
          <a:p>
            <a:pPr lvl="0">
              <a:lnSpc>
                <a:spcPct val="80000"/>
              </a:lnSpc>
            </a:pPr>
            <a:endParaRPr lang="nl-BE" sz="200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2D3862-5A4B-4D07-97DC-C6EB873AB4A2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nl-NL" sz="2000"/>
              <a:t>Leuke en aangepaste hoekverrijking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Alle ontwikkelingsvelden in de hoeken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Impulsen van kleuters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Impulsen van leerkrachten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Projecten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Kleuters stimuleren om na te denken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Jaarkalender volgen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Gemeenschappelijke thema’s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Leerlingvolgsysteem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Evolutie op eigen tempo</a:t>
            </a:r>
          </a:p>
          <a:p>
            <a:pPr lvl="0">
              <a:lnSpc>
                <a:spcPct val="80000"/>
              </a:lnSpc>
            </a:pPr>
            <a:r>
              <a:rPr lang="nl-NL" sz="2000"/>
              <a:t>uitstappen</a:t>
            </a:r>
          </a:p>
          <a:p>
            <a:pPr lvl="0">
              <a:lnSpc>
                <a:spcPct val="80000"/>
              </a:lnSpc>
            </a:pPr>
            <a:endParaRPr lang="nl-BE" sz="20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4E63C9-6416-4EA0-B24B-1F9D157E9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6" y="254404"/>
            <a:ext cx="2019296" cy="26909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5BABA23-2FA6-4C1D-A684-D7A4E5C4D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8" y="623885"/>
            <a:ext cx="11029950" cy="56102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EC6C1979-B0C2-4F62-8B79-FF017C25849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D0D0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3A84142-5282-4DC8-8337-0D672FEFE8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448723"/>
            <a:ext cx="4707669" cy="1225652"/>
          </a:xfrm>
        </p:spPr>
        <p:txBody>
          <a:bodyPr/>
          <a:lstStyle/>
          <a:p>
            <a:pPr lvl="0"/>
            <a:r>
              <a:rPr lang="en-US" sz="3800">
                <a:solidFill>
                  <a:srgbClr val="FFFFFF"/>
                </a:solidFill>
              </a:rPr>
              <a:t>Spelen om te leren, leren door te spelen</a:t>
            </a:r>
          </a:p>
        </p:txBody>
      </p:sp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761AE58E-945B-4F9E-AC32-9A27F3063EFC}"/>
              </a:ext>
            </a:extLst>
          </p:cNvPr>
          <p:cNvCxnSpPr>
            <a:cxnSpLocks noMove="1" noResize="1"/>
          </p:cNvCxnSpPr>
          <p:nvPr/>
        </p:nvCxnSpPr>
        <p:spPr>
          <a:xfrm flipH="1">
            <a:off x="831875" y="1749759"/>
            <a:ext cx="4718304" cy="0"/>
          </a:xfrm>
          <a:prstGeom prst="straightConnector1">
            <a:avLst/>
          </a:prstGeom>
          <a:noFill/>
          <a:ln w="12701" cap="flat">
            <a:solidFill>
              <a:srgbClr val="ED7D31"/>
            </a:solidFill>
            <a:prstDash val="solid"/>
            <a:miter/>
          </a:ln>
        </p:spPr>
      </p:cxn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5E4FAAE4-4115-48C1-B6F5-991DCB2CAE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97767" y="1909194"/>
            <a:ext cx="4586511" cy="3647706"/>
          </a:xfrm>
        </p:spPr>
        <p:txBody>
          <a:bodyPr/>
          <a:lstStyle/>
          <a:p>
            <a:pPr marL="285750" lvl="0" indent="-228600"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Rijk klasmilieu</a:t>
            </a: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Uiteenlopende speelhoeken</a:t>
            </a: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Centrale hoeken in de zaal</a:t>
            </a: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Spelen = volwaardige manier om te groeien in ontwikkeling</a:t>
            </a: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Meespelen is volwaardige activiteit</a:t>
            </a: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Intens en rijk spel</a:t>
            </a: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Kans tot observatie</a:t>
            </a:r>
          </a:p>
        </p:txBody>
      </p: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id="{26CB335E-DC44-49F0-9C6F-46E3FC935A07}"/>
              </a:ext>
            </a:extLst>
          </p:cNvPr>
          <p:cNvCxnSpPr>
            <a:cxnSpLocks noMove="1" noResize="1"/>
          </p:cNvCxnSpPr>
          <p:nvPr/>
        </p:nvCxnSpPr>
        <p:spPr>
          <a:xfrm flipH="1">
            <a:off x="834024" y="5707675"/>
            <a:ext cx="4713997" cy="0"/>
          </a:xfrm>
          <a:prstGeom prst="straightConnector1">
            <a:avLst/>
          </a:prstGeom>
          <a:noFill/>
          <a:ln w="12701" cap="flat">
            <a:solidFill>
              <a:srgbClr val="ED7D31"/>
            </a:solidFill>
            <a:prstDash val="solid"/>
            <a:miter/>
          </a:ln>
        </p:spPr>
      </p:cxnSp>
      <p:pic>
        <p:nvPicPr>
          <p:cNvPr id="7" name="Afbeelding 4">
            <a:extLst>
              <a:ext uri="{FF2B5EF4-FFF2-40B4-BE49-F238E27FC236}">
                <a16:creationId xmlns:a16="http://schemas.microsoft.com/office/drawing/2014/main" id="{811818E5-2142-42AF-B783-A111A0F74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77" r="1" b="1"/>
          <a:stretch>
            <a:fillRect/>
          </a:stretch>
        </p:blipFill>
        <p:spPr>
          <a:xfrm>
            <a:off x="6525451" y="9"/>
            <a:ext cx="5666545" cy="68579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54394EAB-3579-463A-A02D-4930F76EDA98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B1218405-23BE-4E31-91CE-79646703BEBD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E7E6E6">
              <a:alpha val="3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A4CA683-261B-49EB-8F98-3A79C3A25838}"/>
              </a:ext>
            </a:extLst>
          </p:cNvPr>
          <p:cNvSpPr>
            <a:spLocks noMove="1" noResize="1"/>
          </p:cNvSpPr>
          <p:nvPr/>
        </p:nvSpPr>
        <p:spPr>
          <a:xfrm>
            <a:off x="1478319" y="709373"/>
            <a:ext cx="10713677" cy="543331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DA9ADD-C1CC-4F01-9039-4CAC4C8E30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" r="-1" b="779"/>
          <a:stretch>
            <a:fillRect/>
          </a:stretch>
        </p:blipFill>
        <p:spPr>
          <a:xfrm>
            <a:off x="158182" y="136721"/>
            <a:ext cx="5825715" cy="327696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Connector 15">
            <a:extLst>
              <a:ext uri="{FF2B5EF4-FFF2-40B4-BE49-F238E27FC236}">
                <a16:creationId xmlns:a16="http://schemas.microsoft.com/office/drawing/2014/main" id="{352BC47C-DFD5-4C7B-BBA3-8669024518DC}"/>
              </a:ext>
            </a:extLst>
          </p:cNvPr>
          <p:cNvCxnSpPr>
            <a:cxnSpLocks noMove="1" noResize="1"/>
          </p:cNvCxnSpPr>
          <p:nvPr/>
        </p:nvCxnSpPr>
        <p:spPr>
          <a:xfrm flipV="1">
            <a:off x="11365992" y="5614"/>
            <a:ext cx="0" cy="6858000"/>
          </a:xfrm>
          <a:prstGeom prst="straightConnector1">
            <a:avLst/>
          </a:prstGeom>
          <a:noFill/>
          <a:ln w="9528" cap="rnd">
            <a:solidFill>
              <a:srgbClr val="4472C4"/>
            </a:solidFill>
            <a:custDash>
              <a:ds d="299906" sp="299906"/>
            </a:custDash>
            <a:miter/>
          </a:ln>
        </p:spPr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768ACDD3-2C9A-42A9-8FE5-DF68B4D6D905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18003"/>
            <a:ext cx="12191996" cy="0"/>
          </a:xfrm>
          <a:prstGeom prst="straightConnector1">
            <a:avLst/>
          </a:prstGeom>
          <a:noFill/>
          <a:ln w="9528" cap="rnd">
            <a:solidFill>
              <a:srgbClr val="4472C4"/>
            </a:solidFill>
            <a:custDash>
              <a:ds d="299906" sp="299906"/>
            </a:custDash>
            <a:miter/>
          </a:ln>
        </p:spPr>
      </p:cxn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B3D9811-D43D-41CA-8A23-5BE40A7957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19796" y="987423"/>
            <a:ext cx="6172200" cy="4873623"/>
          </a:xfrm>
        </p:spPr>
        <p:txBody>
          <a:bodyPr/>
          <a:lstStyle/>
          <a:p>
            <a:pPr marL="0" lvl="0" indent="0" algn="ctr">
              <a:buNone/>
            </a:pPr>
            <a:r>
              <a:rPr lang="nl-NL">
                <a:solidFill>
                  <a:srgbClr val="FF0000"/>
                </a:solidFill>
              </a:rPr>
              <a:t>Kiezen</a:t>
            </a:r>
          </a:p>
          <a:p>
            <a:pPr lvl="0">
              <a:buChar char="-"/>
            </a:pPr>
            <a:r>
              <a:rPr lang="nl-NL" sz="2000"/>
              <a:t>Veel doeactiviteiten in keuzesysteem</a:t>
            </a:r>
          </a:p>
          <a:p>
            <a:pPr lvl="0">
              <a:buChar char="-"/>
            </a:pPr>
            <a:r>
              <a:rPr lang="nl-NL" sz="2000"/>
              <a:t>Beter creatief, uitdagend en betrokken spel</a:t>
            </a:r>
          </a:p>
          <a:p>
            <a:pPr lvl="0">
              <a:buChar char="-"/>
            </a:pPr>
            <a:r>
              <a:rPr lang="nl-NL" sz="2000"/>
              <a:t>Opdrachtjes</a:t>
            </a:r>
          </a:p>
          <a:p>
            <a:pPr lvl="0">
              <a:buChar char="-"/>
            </a:pPr>
            <a:r>
              <a:rPr lang="nl-NL" sz="2000"/>
              <a:t>Overgang lagere school</a:t>
            </a:r>
          </a:p>
          <a:p>
            <a:pPr lvl="0">
              <a:buChar char="-"/>
            </a:pPr>
            <a:r>
              <a:rPr lang="nl-NL" sz="2000"/>
              <a:t>Actief leren</a:t>
            </a:r>
          </a:p>
          <a:p>
            <a:pPr lvl="0">
              <a:buChar char="-"/>
            </a:pPr>
            <a:r>
              <a:rPr lang="nl-NL" sz="2000"/>
              <a:t>Stimuleren voor onbekende hoeken</a:t>
            </a:r>
          </a:p>
          <a:p>
            <a:pPr lvl="0">
              <a:buChar char="-"/>
            </a:pPr>
            <a:r>
              <a:rPr lang="nl-NL" sz="2000"/>
              <a:t>Verrassende talenten en interesses</a:t>
            </a:r>
          </a:p>
          <a:p>
            <a:pPr marL="0" lvl="0" indent="0">
              <a:buNone/>
            </a:pPr>
            <a:endParaRPr lang="nl-BE" sz="2000"/>
          </a:p>
        </p:txBody>
      </p:sp>
      <p:pic>
        <p:nvPicPr>
          <p:cNvPr id="9" name="Afbeelding 5">
            <a:extLst>
              <a:ext uri="{FF2B5EF4-FFF2-40B4-BE49-F238E27FC236}">
                <a16:creationId xmlns:a16="http://schemas.microsoft.com/office/drawing/2014/main" id="{9ECC1F11-3459-4839-82AD-0C5742F3A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66" y="3286125"/>
            <a:ext cx="5054702" cy="26818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tafel, binnen, persoon, zitten&#10;&#10;Automatisch gegenereerde beschrijving">
            <a:extLst>
              <a:ext uri="{FF2B5EF4-FFF2-40B4-BE49-F238E27FC236}">
                <a16:creationId xmlns:a16="http://schemas.microsoft.com/office/drawing/2014/main" id="{D36F9D95-7303-44BA-B228-8B08D32E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3" y="0"/>
            <a:ext cx="10287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4C69B-502D-4B4D-8E94-43391C83F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0" y="484632"/>
            <a:ext cx="5299588" cy="1609344"/>
          </a:xfrm>
        </p:spPr>
        <p:txBody>
          <a:bodyPr/>
          <a:lstStyle/>
          <a:p>
            <a:pPr lvl="0"/>
            <a:r>
              <a:rPr lang="nl-NL" sz="4000">
                <a:solidFill>
                  <a:srgbClr val="FFFFFF"/>
                </a:solidFill>
              </a:rPr>
              <a:t>Beweging en natuur</a:t>
            </a:r>
            <a:endParaRPr lang="nl-BE" sz="4000">
              <a:solidFill>
                <a:srgbClr val="FFFFFF"/>
              </a:solidFill>
            </a:endParaRPr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ECE56F85-2344-40FE-9C5D-E223A01639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06" r="-4" b="6402"/>
          <a:stretch>
            <a:fillRect/>
          </a:stretch>
        </p:blipFill>
        <p:spPr>
          <a:xfrm>
            <a:off x="18" y="9"/>
            <a:ext cx="2917438" cy="34077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7FE16AE-DCF5-40F6-A0C3-63897856EA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0" r="12439" b="-5"/>
          <a:stretch>
            <a:fillRect/>
          </a:stretch>
        </p:blipFill>
        <p:spPr>
          <a:xfrm>
            <a:off x="3008897" y="-2651"/>
            <a:ext cx="2917457" cy="34077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54B8285-8913-4469-8212-C20A6EDA36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8455"/>
          <a:stretch>
            <a:fillRect/>
          </a:stretch>
        </p:blipFill>
        <p:spPr>
          <a:xfrm>
            <a:off x="18" y="3494315"/>
            <a:ext cx="5926336" cy="33636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1EB9EC8-0EA7-4914-B8E9-C3E9D9C582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</p:spPr>
        <p:txBody>
          <a:bodyPr/>
          <a:lstStyle/>
          <a:p>
            <a:pPr lvl="0"/>
            <a:r>
              <a:rPr lang="nl-NL" sz="2000">
                <a:solidFill>
                  <a:srgbClr val="FFFFFF"/>
                </a:solidFill>
              </a:rPr>
              <a:t>Belangrijk voor ontwikkeling hersenen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Bodymap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Schrijfdans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Ritmiek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Lo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Fietsen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Dwergenbergen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Speelplaatsen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MOS school</a:t>
            </a:r>
          </a:p>
          <a:p>
            <a:pPr lvl="0"/>
            <a:r>
              <a:rPr lang="nl-NL" sz="2000">
                <a:solidFill>
                  <a:srgbClr val="FFFFFF"/>
                </a:solidFill>
              </a:rPr>
              <a:t>Verkeer</a:t>
            </a:r>
            <a:endParaRPr lang="nl-BE"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hek, buiten, zitten, gras&#10;&#10;Automatisch gegenereerde beschrijving">
            <a:extLst>
              <a:ext uri="{FF2B5EF4-FFF2-40B4-BE49-F238E27FC236}">
                <a16:creationId xmlns:a16="http://schemas.microsoft.com/office/drawing/2014/main" id="{90CE0E64-8B14-4BCD-B00F-1DF381DC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7BF25-28EC-401E-B793-0430EEA712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WIE ZIJN WIJ? 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F9B41F-D2F8-42A9-95A0-DBBD689ACE3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Gemeentelijk onderwijs</a:t>
            </a:r>
          </a:p>
          <a:p>
            <a:pPr lvl="0"/>
            <a:r>
              <a:rPr lang="nl-NL"/>
              <a:t>Scholengemeenschap Zoersel</a:t>
            </a:r>
          </a:p>
          <a:p>
            <a:pPr lvl="0"/>
            <a:r>
              <a:rPr lang="nl-NL"/>
              <a:t>Schoolbestuur Zoersel</a:t>
            </a:r>
          </a:p>
          <a:p>
            <a:pPr lvl="0"/>
            <a:r>
              <a:rPr lang="nl-NL"/>
              <a:t>Directie</a:t>
            </a:r>
          </a:p>
          <a:p>
            <a:pPr lvl="0"/>
            <a:r>
              <a:rPr lang="nl-NL"/>
              <a:t>8 kleuterklassen, 17 lagere schoolklassen</a:t>
            </a:r>
          </a:p>
          <a:p>
            <a:pPr lvl="0"/>
            <a:r>
              <a:rPr lang="nl-NL"/>
              <a:t>Team van de school: leerkrachten, zoco KS en LS, beleidsondersteuners, LO, levensbeschouwing, ICT, secretariaat, voor- en naschoolse opvang en middagtoezicht, onderhoud</a:t>
            </a:r>
          </a:p>
          <a:p>
            <a:pPr lvl="0"/>
            <a:r>
              <a:rPr lang="nl-NL"/>
              <a:t>Keuze levensbeschouwing in 1</a:t>
            </a:r>
            <a:r>
              <a:rPr lang="nl-NL" baseline="30000"/>
              <a:t>ste</a:t>
            </a:r>
            <a:r>
              <a:rPr lang="nl-NL"/>
              <a:t> leerjaar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5720D0-5D3C-4DF1-B2E1-F96611DE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75" y="647696"/>
            <a:ext cx="3676646" cy="27813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uiten, gebouw, tafel, kind&#10;&#10;Automatisch gegenereerde beschrijving">
            <a:extLst>
              <a:ext uri="{FF2B5EF4-FFF2-40B4-BE49-F238E27FC236}">
                <a16:creationId xmlns:a16="http://schemas.microsoft.com/office/drawing/2014/main" id="{5118EFF6-3C50-4D4B-A8E5-775C9D60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238C26E-C417-414D-AB3A-1365423E0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542925"/>
            <a:ext cx="11163296" cy="57721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uiten, gras, persoon, kind&#10;&#10;Automatisch gegenereerde beschrijving">
            <a:extLst>
              <a:ext uri="{FF2B5EF4-FFF2-40B4-BE49-F238E27FC236}">
                <a16:creationId xmlns:a16="http://schemas.microsoft.com/office/drawing/2014/main" id="{B3FF1117-5AAA-4AC5-BFF6-7C9CC6EE0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EFE4BEDC-BDBF-4DB5-915B-E7F25AD48C6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0562AE45-45DB-43CA-8A56-623A31B41843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275355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FF1DC49-3D23-4A54-8203-E17E498B4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4360" y="687482"/>
            <a:ext cx="3444243" cy="1574871"/>
          </a:xfrm>
        </p:spPr>
        <p:txBody>
          <a:bodyPr/>
          <a:lstStyle/>
          <a:p>
            <a:pPr lvl="0"/>
            <a:r>
              <a:rPr lang="en-US" sz="3400"/>
              <a:t>Procesgericht werken</a:t>
            </a:r>
          </a:p>
        </p:txBody>
      </p:sp>
      <p:grpSp>
        <p:nvGrpSpPr>
          <p:cNvPr id="5" name="Group 21">
            <a:extLst>
              <a:ext uri="{FF2B5EF4-FFF2-40B4-BE49-F238E27FC236}">
                <a16:creationId xmlns:a16="http://schemas.microsoft.com/office/drawing/2014/main" id="{15EE0A42-D74A-4C87-B877-E5AC3F4C1723}"/>
              </a:ext>
            </a:extLst>
          </p:cNvPr>
          <p:cNvGrpSpPr/>
          <p:nvPr/>
        </p:nvGrpSpPr>
        <p:grpSpPr>
          <a:xfrm>
            <a:off x="594360" y="73152"/>
            <a:ext cx="1178972" cy="232961"/>
            <a:chOff x="594360" y="73152"/>
            <a:chExt cx="1178972" cy="232961"/>
          </a:xfrm>
        </p:grpSpPr>
        <p:sp>
          <p:nvSpPr>
            <p:cNvPr id="6" name="Rectangle 64">
              <a:extLst>
                <a:ext uri="{FF2B5EF4-FFF2-40B4-BE49-F238E27FC236}">
                  <a16:creationId xmlns:a16="http://schemas.microsoft.com/office/drawing/2014/main" id="{1886F290-1207-4C52-8629-8630FF156BAB}"/>
                </a:ext>
              </a:extLst>
            </p:cNvPr>
            <p:cNvSpPr/>
            <p:nvPr/>
          </p:nvSpPr>
          <p:spPr>
            <a:xfrm>
              <a:off x="1094180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66">
              <a:extLst>
                <a:ext uri="{FF2B5EF4-FFF2-40B4-BE49-F238E27FC236}">
                  <a16:creationId xmlns:a16="http://schemas.microsoft.com/office/drawing/2014/main" id="{0699939D-7E0B-48D5-B044-897090ED689F}"/>
                </a:ext>
              </a:extLst>
            </p:cNvPr>
            <p:cNvSpPr/>
            <p:nvPr/>
          </p:nvSpPr>
          <p:spPr>
            <a:xfrm>
              <a:off x="1094180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Rectangle 64">
              <a:extLst>
                <a:ext uri="{FF2B5EF4-FFF2-40B4-BE49-F238E27FC236}">
                  <a16:creationId xmlns:a16="http://schemas.microsoft.com/office/drawing/2014/main" id="{E1768454-34BF-4308-BD12-DB6B63322E39}"/>
                </a:ext>
              </a:extLst>
            </p:cNvPr>
            <p:cNvSpPr/>
            <p:nvPr/>
          </p:nvSpPr>
          <p:spPr>
            <a:xfrm>
              <a:off x="969227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66">
              <a:extLst>
                <a:ext uri="{FF2B5EF4-FFF2-40B4-BE49-F238E27FC236}">
                  <a16:creationId xmlns:a16="http://schemas.microsoft.com/office/drawing/2014/main" id="{DA87110C-5894-47C7-88D2-964902DFB8D9}"/>
                </a:ext>
              </a:extLst>
            </p:cNvPr>
            <p:cNvSpPr/>
            <p:nvPr/>
          </p:nvSpPr>
          <p:spPr>
            <a:xfrm>
              <a:off x="969227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64">
              <a:extLst>
                <a:ext uri="{FF2B5EF4-FFF2-40B4-BE49-F238E27FC236}">
                  <a16:creationId xmlns:a16="http://schemas.microsoft.com/office/drawing/2014/main" id="{FE0D5C2D-D613-4958-A961-C52AEB3064A9}"/>
                </a:ext>
              </a:extLst>
            </p:cNvPr>
            <p:cNvSpPr/>
            <p:nvPr/>
          </p:nvSpPr>
          <p:spPr>
            <a:xfrm>
              <a:off x="844274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9703D1D3-3B08-42D2-A1F3-0E33E332D999}"/>
                </a:ext>
              </a:extLst>
            </p:cNvPr>
            <p:cNvSpPr/>
            <p:nvPr/>
          </p:nvSpPr>
          <p:spPr>
            <a:xfrm>
              <a:off x="844274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id="{A1B16205-D5F2-4705-AA2C-34DA886A56E2}"/>
                </a:ext>
              </a:extLst>
            </p:cNvPr>
            <p:cNvSpPr/>
            <p:nvPr/>
          </p:nvSpPr>
          <p:spPr>
            <a:xfrm>
              <a:off x="719312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66">
              <a:extLst>
                <a:ext uri="{FF2B5EF4-FFF2-40B4-BE49-F238E27FC236}">
                  <a16:creationId xmlns:a16="http://schemas.microsoft.com/office/drawing/2014/main" id="{9B9A1CF8-306C-41FE-BDB5-7AD637A4188A}"/>
                </a:ext>
              </a:extLst>
            </p:cNvPr>
            <p:cNvSpPr/>
            <p:nvPr/>
          </p:nvSpPr>
          <p:spPr>
            <a:xfrm>
              <a:off x="719312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C1BBEE57-1C4C-4964-98BC-E0C0B894E3A3}"/>
                </a:ext>
              </a:extLst>
            </p:cNvPr>
            <p:cNvSpPr/>
            <p:nvPr/>
          </p:nvSpPr>
          <p:spPr>
            <a:xfrm>
              <a:off x="594360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DBFE71E2-897D-469B-9126-73EA594C80E9}"/>
                </a:ext>
              </a:extLst>
            </p:cNvPr>
            <p:cNvSpPr/>
            <p:nvPr/>
          </p:nvSpPr>
          <p:spPr>
            <a:xfrm>
              <a:off x="594360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41B8C665-150F-4F2D-A64C-07A17C240E23}"/>
                </a:ext>
              </a:extLst>
            </p:cNvPr>
            <p:cNvSpPr/>
            <p:nvPr/>
          </p:nvSpPr>
          <p:spPr>
            <a:xfrm>
              <a:off x="1718962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3A2A8A3B-A076-48E2-A144-7FDEBA286E54}"/>
                </a:ext>
              </a:extLst>
            </p:cNvPr>
            <p:cNvSpPr/>
            <p:nvPr/>
          </p:nvSpPr>
          <p:spPr>
            <a:xfrm>
              <a:off x="1718962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1E6A0CED-0F38-49C3-B13C-F23C426E7D74}"/>
                </a:ext>
              </a:extLst>
            </p:cNvPr>
            <p:cNvSpPr/>
            <p:nvPr/>
          </p:nvSpPr>
          <p:spPr>
            <a:xfrm>
              <a:off x="1594000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68217D22-C39B-4224-B46A-6A1F1351AEF7}"/>
                </a:ext>
              </a:extLst>
            </p:cNvPr>
            <p:cNvSpPr/>
            <p:nvPr/>
          </p:nvSpPr>
          <p:spPr>
            <a:xfrm>
              <a:off x="1594000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17DDC90-4A41-4EA8-8657-3E7E0EE44D36}"/>
                </a:ext>
              </a:extLst>
            </p:cNvPr>
            <p:cNvSpPr/>
            <p:nvPr/>
          </p:nvSpPr>
          <p:spPr>
            <a:xfrm>
              <a:off x="1469047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BFB94AC8-7A63-496C-ADD0-76C946DAFD72}"/>
                </a:ext>
              </a:extLst>
            </p:cNvPr>
            <p:cNvSpPr/>
            <p:nvPr/>
          </p:nvSpPr>
          <p:spPr>
            <a:xfrm>
              <a:off x="1469047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1FF11798-3D8C-4E77-A3A1-AC835E35D454}"/>
                </a:ext>
              </a:extLst>
            </p:cNvPr>
            <p:cNvSpPr/>
            <p:nvPr/>
          </p:nvSpPr>
          <p:spPr>
            <a:xfrm>
              <a:off x="1344094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FFE61BA-6EDB-47BE-9718-A99B3770AF5C}"/>
                </a:ext>
              </a:extLst>
            </p:cNvPr>
            <p:cNvSpPr/>
            <p:nvPr/>
          </p:nvSpPr>
          <p:spPr>
            <a:xfrm>
              <a:off x="1344094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5E266674-1B4F-4019-8872-71B3BDBA3793}"/>
                </a:ext>
              </a:extLst>
            </p:cNvPr>
            <p:cNvSpPr/>
            <p:nvPr/>
          </p:nvSpPr>
          <p:spPr>
            <a:xfrm>
              <a:off x="1219132" y="73152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5C67C3DE-CF4C-4843-BC96-D4A5FDCFCEF7}"/>
                </a:ext>
              </a:extLst>
            </p:cNvPr>
            <p:cNvSpPr/>
            <p:nvPr/>
          </p:nvSpPr>
          <p:spPr>
            <a:xfrm>
              <a:off x="1219132" y="246888"/>
              <a:ext cx="54370" cy="5922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2F235E36-3B37-4E24-A40C-4006C11C838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94360" y="3155621"/>
            <a:ext cx="3444243" cy="2935178"/>
          </a:xfrm>
        </p:spPr>
        <p:txBody>
          <a:bodyPr anchor="ctr"/>
          <a:lstStyle/>
          <a:p>
            <a:pPr marL="342900" lvl="0" indent="-228600">
              <a:buChar char="•"/>
            </a:pPr>
            <a:r>
              <a:rPr lang="en-US" sz="1800"/>
              <a:t>Proces belangrijker dan resultaat</a:t>
            </a:r>
          </a:p>
          <a:p>
            <a:pPr marL="342900" lvl="0" indent="-228600">
              <a:buChar char="•"/>
            </a:pPr>
            <a:r>
              <a:rPr lang="en-US" sz="1800"/>
              <a:t>Experimenteren</a:t>
            </a:r>
          </a:p>
          <a:p>
            <a:pPr marL="342900" lvl="0" indent="-228600">
              <a:buChar char="•"/>
            </a:pPr>
            <a:r>
              <a:rPr lang="en-US" sz="1800"/>
              <a:t>Originele creaties</a:t>
            </a:r>
          </a:p>
          <a:p>
            <a:pPr marL="342900" lvl="0" indent="-228600">
              <a:buChar char="•"/>
            </a:pPr>
            <a:r>
              <a:rPr lang="en-US" sz="1800"/>
              <a:t>Creatief denken</a:t>
            </a:r>
          </a:p>
          <a:p>
            <a:pPr marL="342900" lvl="0" indent="-228600">
              <a:buChar char="•"/>
            </a:pPr>
            <a:r>
              <a:rPr lang="en-US" sz="1800"/>
              <a:t>Plannen maken</a:t>
            </a:r>
          </a:p>
          <a:p>
            <a:pPr marL="342900" lvl="0" indent="-228600">
              <a:buChar char="•"/>
            </a:pPr>
            <a:r>
              <a:rPr lang="en-US" sz="1800"/>
              <a:t>Ervaringen verwerken</a:t>
            </a:r>
          </a:p>
          <a:p>
            <a:pPr marL="342900" lvl="0" indent="-228600">
              <a:buChar char="•"/>
            </a:pPr>
            <a:r>
              <a:rPr lang="en-US" sz="1800"/>
              <a:t>Hun werk</a:t>
            </a:r>
          </a:p>
        </p:txBody>
      </p:sp>
      <p:pic>
        <p:nvPicPr>
          <p:cNvPr id="27" name="Afbeelding 7">
            <a:extLst>
              <a:ext uri="{FF2B5EF4-FFF2-40B4-BE49-F238E27FC236}">
                <a16:creationId xmlns:a16="http://schemas.microsoft.com/office/drawing/2014/main" id="{509EA913-A84E-4B1A-B442-39D01302A6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623" b="1"/>
          <a:stretch>
            <a:fillRect/>
          </a:stretch>
        </p:blipFill>
        <p:spPr>
          <a:xfrm>
            <a:off x="4466898" y="531074"/>
            <a:ext cx="3566160" cy="55771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Tijdelijke aanduiding voor inhoud 6">
            <a:extLst>
              <a:ext uri="{FF2B5EF4-FFF2-40B4-BE49-F238E27FC236}">
                <a16:creationId xmlns:a16="http://schemas.microsoft.com/office/drawing/2014/main" id="{F071F3B1-6F6E-4024-8811-AF0FC9D78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" b="22587"/>
          <a:stretch>
            <a:fillRect/>
          </a:stretch>
        </p:blipFill>
        <p:spPr>
          <a:xfrm>
            <a:off x="8321040" y="531074"/>
            <a:ext cx="3566160" cy="5577117"/>
          </a:xfrm>
        </p:spPr>
      </p:pic>
      <p:sp>
        <p:nvSpPr>
          <p:cNvPr id="29" name="Rectangle 43">
            <a:extLst>
              <a:ext uri="{FF2B5EF4-FFF2-40B4-BE49-F238E27FC236}">
                <a16:creationId xmlns:a16="http://schemas.microsoft.com/office/drawing/2014/main" id="{D87BF6B4-339B-41C7-9E70-313FB6B20EB9}"/>
              </a:ext>
            </a:extLst>
          </p:cNvPr>
          <p:cNvSpPr>
            <a:spLocks noMove="1" noResize="1"/>
          </p:cNvSpPr>
          <p:nvPr/>
        </p:nvSpPr>
        <p:spPr>
          <a:xfrm>
            <a:off x="0" y="6501383"/>
            <a:ext cx="12191996" cy="356616"/>
          </a:xfrm>
          <a:prstGeom prst="rect">
            <a:avLst/>
          </a:prstGeom>
          <a:solidFill>
            <a:srgbClr val="26262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016F4AFB-E012-46F7-85F6-C221CF93CEE3}"/>
              </a:ext>
            </a:extLst>
          </p:cNvPr>
          <p:cNvSpPr>
            <a:spLocks noMove="1" noResize="1"/>
          </p:cNvSpPr>
          <p:nvPr/>
        </p:nvSpPr>
        <p:spPr>
          <a:xfrm>
            <a:off x="336883" y="321173"/>
            <a:ext cx="4332308" cy="6179551"/>
          </a:xfrm>
          <a:prstGeom prst="rect">
            <a:avLst/>
          </a:prstGeom>
          <a:solidFill>
            <a:srgbClr val="404040">
              <a:alpha val="89804"/>
            </a:srgbClr>
          </a:solidFill>
          <a:ln w="127001" cap="sq">
            <a:solidFill>
              <a:srgbClr val="595959">
                <a:alpha val="8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D59CCF3-9CBC-49BC-AE6B-2EDF175435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4232" y="914400"/>
            <a:ext cx="3657600" cy="1457325"/>
          </a:xfrm>
        </p:spPr>
        <p:txBody>
          <a:bodyPr anchorCtr="1"/>
          <a:lstStyle/>
          <a:p>
            <a:pPr lvl="0" algn="ctr"/>
            <a:r>
              <a:rPr lang="en-US" sz="4400">
                <a:solidFill>
                  <a:srgbClr val="FFFFFF"/>
                </a:solidFill>
              </a:rPr>
              <a:t>Zelfstandigheid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4246F688-851D-4519-80F7-81FAE91A51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32" y="4053535"/>
            <a:ext cx="3657600" cy="2319823"/>
          </a:xfrm>
        </p:spPr>
        <p:txBody>
          <a:bodyPr anchorCtr="1"/>
          <a:lstStyle/>
          <a:p>
            <a:pPr lvl="0" algn="ctr">
              <a:lnSpc>
                <a:spcPct val="60000"/>
              </a:lnSpc>
            </a:pPr>
            <a:r>
              <a:rPr lang="en-US" sz="1600">
                <a:solidFill>
                  <a:srgbClr val="FFFFFF"/>
                </a:solidFill>
              </a:rPr>
              <a:t>Zelfstandige persoontjes</a:t>
            </a:r>
          </a:p>
          <a:p>
            <a:pPr lvl="0" algn="ctr">
              <a:lnSpc>
                <a:spcPct val="60000"/>
              </a:lnSpc>
            </a:pPr>
            <a:r>
              <a:rPr lang="en-US" sz="1600">
                <a:solidFill>
                  <a:srgbClr val="FFFFFF"/>
                </a:solidFill>
              </a:rPr>
              <a:t>Bevorderen zelfredzaamheid</a:t>
            </a:r>
          </a:p>
          <a:p>
            <a:pPr lvl="0" algn="ctr">
              <a:lnSpc>
                <a:spcPct val="60000"/>
              </a:lnSpc>
            </a:pPr>
            <a:r>
              <a:rPr lang="en-US" sz="1600">
                <a:solidFill>
                  <a:srgbClr val="FFFFFF"/>
                </a:solidFill>
              </a:rPr>
              <a:t>Ondernemingszin</a:t>
            </a:r>
          </a:p>
          <a:p>
            <a:pPr lvl="0" algn="ctr">
              <a:lnSpc>
                <a:spcPct val="60000"/>
              </a:lnSpc>
            </a:pPr>
            <a:r>
              <a:rPr lang="en-US" sz="1600">
                <a:solidFill>
                  <a:srgbClr val="FFFFFF"/>
                </a:solidFill>
              </a:rPr>
              <a:t>Leren kiezen</a:t>
            </a:r>
          </a:p>
          <a:p>
            <a:pPr lvl="0" algn="ctr">
              <a:lnSpc>
                <a:spcPct val="60000"/>
              </a:lnSpc>
            </a:pPr>
            <a:r>
              <a:rPr lang="en-US" sz="1600">
                <a:solidFill>
                  <a:srgbClr val="FFFFFF"/>
                </a:solidFill>
              </a:rPr>
              <a:t>Langdurig spel</a:t>
            </a:r>
          </a:p>
          <a:p>
            <a:pPr lvl="0" algn="ctr">
              <a:lnSpc>
                <a:spcPct val="60000"/>
              </a:lnSpc>
            </a:pPr>
            <a:r>
              <a:rPr lang="en-US" sz="1600">
                <a:solidFill>
                  <a:srgbClr val="FFFFFF"/>
                </a:solidFill>
              </a:rPr>
              <a:t>Uitdagingen</a:t>
            </a:r>
          </a:p>
          <a:p>
            <a:pPr lvl="0" algn="ctr">
              <a:lnSpc>
                <a:spcPct val="60000"/>
              </a:lnSpc>
            </a:pPr>
            <a:r>
              <a:rPr lang="en-US" sz="1600">
                <a:solidFill>
                  <a:srgbClr val="FFFFFF"/>
                </a:solidFill>
              </a:rPr>
              <a:t>Stappenplannen</a:t>
            </a:r>
          </a:p>
          <a:p>
            <a:pPr lvl="0" algn="ctr">
              <a:lnSpc>
                <a:spcPct val="60000"/>
              </a:lnSpc>
            </a:pPr>
            <a:r>
              <a:rPr lang="en-US" sz="1600">
                <a:solidFill>
                  <a:srgbClr val="FFFFFF"/>
                </a:solidFill>
              </a:rPr>
              <a:t>Zindelijkheid</a:t>
            </a:r>
          </a:p>
          <a:p>
            <a:pPr lvl="0" algn="ctr">
              <a:lnSpc>
                <a:spcPct val="60000"/>
              </a:lnSpc>
            </a:pPr>
            <a:endParaRPr lang="en-US" sz="1600">
              <a:solidFill>
                <a:srgbClr val="FFFFFF"/>
              </a:solidFill>
            </a:endParaRPr>
          </a:p>
          <a:p>
            <a:pPr lvl="0" algn="ctr">
              <a:lnSpc>
                <a:spcPct val="60000"/>
              </a:lnSpc>
            </a:pPr>
            <a:endParaRPr lang="en-US" sz="600">
              <a:solidFill>
                <a:srgbClr val="FFFFFF"/>
              </a:solidFill>
            </a:endParaRPr>
          </a:p>
          <a:p>
            <a:pPr lvl="0" algn="ctr">
              <a:lnSpc>
                <a:spcPct val="60000"/>
              </a:lnSpc>
            </a:pPr>
            <a:endParaRPr lang="en-US" sz="600">
              <a:solidFill>
                <a:srgbClr val="FFFFFF"/>
              </a:solidFill>
            </a:endParaRP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119B8606-91C1-4F85-8E91-7DCE7A248C10}"/>
              </a:ext>
            </a:extLst>
          </p:cNvPr>
          <p:cNvCxnSpPr>
            <a:cxnSpLocks noMove="1" noResize="1"/>
          </p:cNvCxnSpPr>
          <p:nvPr/>
        </p:nvCxnSpPr>
        <p:spPr>
          <a:xfrm>
            <a:off x="1191124" y="3910267"/>
            <a:ext cx="2586792" cy="0"/>
          </a:xfrm>
          <a:prstGeom prst="straightConnector1">
            <a:avLst/>
          </a:prstGeom>
          <a:noFill/>
          <a:ln w="22229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Afbeelding 3">
            <a:extLst>
              <a:ext uri="{FF2B5EF4-FFF2-40B4-BE49-F238E27FC236}">
                <a16:creationId xmlns:a16="http://schemas.microsoft.com/office/drawing/2014/main" id="{115F37AE-6853-411C-A2C4-54F91D39B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339" y="492568"/>
            <a:ext cx="5204499" cy="58807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6F975F2D-021E-492A-970D-B1215071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66" b="4743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A90FE7BC-D4A2-4947-9B86-6A1610F0170E}"/>
              </a:ext>
            </a:extLst>
          </p:cNvPr>
          <p:cNvSpPr>
            <a:spLocks noMove="1" noResize="1"/>
          </p:cNvSpPr>
          <p:nvPr/>
        </p:nvSpPr>
        <p:spPr>
          <a:xfrm>
            <a:off x="7488625" y="2277614"/>
            <a:ext cx="4703380" cy="45803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33"/>
              <a:gd name="f7" fmla="val 1298"/>
              <a:gd name="f8" fmla="val 1031"/>
              <a:gd name="f9" fmla="val 380"/>
              <a:gd name="f10" fmla="val 1215"/>
              <a:gd name="f11" fmla="val 154"/>
              <a:gd name="f12" fmla="val 979"/>
              <a:gd name="f13" fmla="val 706"/>
              <a:gd name="f14" fmla="val 317"/>
              <a:gd name="f15" fmla="val 316"/>
              <a:gd name="f16" fmla="val 954"/>
              <a:gd name="f17" fmla="val 129"/>
              <a:gd name="f18" fmla="val 1172"/>
              <a:gd name="f19" fmla="val 323"/>
              <a:gd name="f20" fmla="val 1090"/>
              <a:gd name="f21" fmla="val 1193"/>
              <a:gd name="f22" fmla="val 1232"/>
              <a:gd name="f23" fmla="val 1276"/>
              <a:gd name="f24" fmla="val 1140"/>
              <a:gd name="f25" fmla="+- 0 0 -90"/>
              <a:gd name="f26" fmla="*/ f3 1 1333"/>
              <a:gd name="f27" fmla="*/ f4 1 1298"/>
              <a:gd name="f28" fmla="+- f7 0 f5"/>
              <a:gd name="f29" fmla="+- f6 0 f5"/>
              <a:gd name="f30" fmla="*/ f25 f0 1"/>
              <a:gd name="f31" fmla="*/ f29 1 1333"/>
              <a:gd name="f32" fmla="*/ f28 1 1298"/>
              <a:gd name="f33" fmla="*/ 1333 f29 1"/>
              <a:gd name="f34" fmla="*/ 1031 f28 1"/>
              <a:gd name="f35" fmla="*/ 380 f28 1"/>
              <a:gd name="f36" fmla="*/ 706 f29 1"/>
              <a:gd name="f37" fmla="*/ 0 f28 1"/>
              <a:gd name="f38" fmla="*/ 0 f29 1"/>
              <a:gd name="f39" fmla="*/ 706 f28 1"/>
              <a:gd name="f40" fmla="*/ 323 f29 1"/>
              <a:gd name="f41" fmla="*/ 1298 f28 1"/>
              <a:gd name="f42" fmla="*/ 1090 f29 1"/>
              <a:gd name="f43" fmla="*/ f30 1 f2"/>
              <a:gd name="f44" fmla="*/ f33 1 1333"/>
              <a:gd name="f45" fmla="*/ f34 1 1298"/>
              <a:gd name="f46" fmla="*/ f35 1 1298"/>
              <a:gd name="f47" fmla="*/ f36 1 1333"/>
              <a:gd name="f48" fmla="*/ f37 1 1298"/>
              <a:gd name="f49" fmla="*/ f38 1 1333"/>
              <a:gd name="f50" fmla="*/ f39 1 1298"/>
              <a:gd name="f51" fmla="*/ f40 1 1333"/>
              <a:gd name="f52" fmla="*/ f41 1 1298"/>
              <a:gd name="f53" fmla="*/ f42 1 1333"/>
              <a:gd name="f54" fmla="*/ 0 1 f31"/>
              <a:gd name="f55" fmla="*/ f6 1 f31"/>
              <a:gd name="f56" fmla="*/ 0 1 f32"/>
              <a:gd name="f57" fmla="*/ f7 1 f32"/>
              <a:gd name="f58" fmla="+- f43 0 f1"/>
              <a:gd name="f59" fmla="*/ f44 1 f31"/>
              <a:gd name="f60" fmla="*/ f45 1 f32"/>
              <a:gd name="f61" fmla="*/ f46 1 f32"/>
              <a:gd name="f62" fmla="*/ f47 1 f31"/>
              <a:gd name="f63" fmla="*/ f48 1 f32"/>
              <a:gd name="f64" fmla="*/ f49 1 f31"/>
              <a:gd name="f65" fmla="*/ f50 1 f32"/>
              <a:gd name="f66" fmla="*/ f51 1 f31"/>
              <a:gd name="f67" fmla="*/ f52 1 f32"/>
              <a:gd name="f68" fmla="*/ f53 1 f31"/>
              <a:gd name="f69" fmla="*/ f54 f26 1"/>
              <a:gd name="f70" fmla="*/ f55 f26 1"/>
              <a:gd name="f71" fmla="*/ f57 f27 1"/>
              <a:gd name="f72" fmla="*/ f56 f27 1"/>
              <a:gd name="f73" fmla="*/ f59 f26 1"/>
              <a:gd name="f74" fmla="*/ f60 f27 1"/>
              <a:gd name="f75" fmla="*/ f61 f27 1"/>
              <a:gd name="f76" fmla="*/ f62 f26 1"/>
              <a:gd name="f77" fmla="*/ f63 f27 1"/>
              <a:gd name="f78" fmla="*/ f64 f26 1"/>
              <a:gd name="f79" fmla="*/ f65 f27 1"/>
              <a:gd name="f80" fmla="*/ f66 f26 1"/>
              <a:gd name="f81" fmla="*/ f67 f27 1"/>
              <a:gd name="f82" fmla="*/ f68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8">
                <a:pos x="f73" y="f74"/>
              </a:cxn>
              <a:cxn ang="f58">
                <a:pos x="f73" y="f75"/>
              </a:cxn>
              <a:cxn ang="f58">
                <a:pos x="f76" y="f77"/>
              </a:cxn>
              <a:cxn ang="f58">
                <a:pos x="f78" y="f79"/>
              </a:cxn>
              <a:cxn ang="f58">
                <a:pos x="f80" y="f81"/>
              </a:cxn>
              <a:cxn ang="f58">
                <a:pos x="f82" y="f81"/>
              </a:cxn>
              <a:cxn ang="f58">
                <a:pos x="f73" y="f74"/>
              </a:cxn>
            </a:cxnLst>
            <a:rect l="f69" t="f72" r="f70" b="f71"/>
            <a:pathLst>
              <a:path w="1333" h="1298">
                <a:moveTo>
                  <a:pt x="f6" y="f8"/>
                </a:moveTo>
                <a:cubicBezTo>
                  <a:pt x="f6" y="f9"/>
                  <a:pt x="f6" y="f9"/>
                  <a:pt x="f6" y="f9"/>
                </a:cubicBezTo>
                <a:cubicBezTo>
                  <a:pt x="f10" y="f11"/>
                  <a:pt x="f12" y="f5"/>
                  <a:pt x="f13" y="f5"/>
                </a:cubicBezTo>
                <a:cubicBezTo>
                  <a:pt x="f14" y="f5"/>
                  <a:pt x="f5" y="f15"/>
                  <a:pt x="f5" y="f13"/>
                </a:cubicBezTo>
                <a:cubicBezTo>
                  <a:pt x="f5" y="f16"/>
                  <a:pt x="f17" y="f18"/>
                  <a:pt x="f19" y="f7"/>
                </a:cubicBezTo>
                <a:cubicBezTo>
                  <a:pt x="f20" y="f7"/>
                  <a:pt x="f20" y="f7"/>
                  <a:pt x="f20" y="f7"/>
                </a:cubicBezTo>
                <a:cubicBezTo>
                  <a:pt x="f21" y="f22"/>
                  <a:pt x="f23" y="f24"/>
                  <a:pt x="f6" y="f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all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6E6E4E0-458C-44D1-B53A-3D33B962C8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22022" y="2130460"/>
            <a:ext cx="3852038" cy="3582180"/>
          </a:xfrm>
        </p:spPr>
        <p:txBody>
          <a:bodyPr anchor="b" anchorCtr="1"/>
          <a:lstStyle/>
          <a:p>
            <a:pPr lvl="0" algn="ctr"/>
            <a:r>
              <a:rPr lang="en-US" sz="2500" b="1"/>
              <a:t>Sociale vaardigheden</a:t>
            </a:r>
            <a:br>
              <a:rPr lang="en-US" sz="2500" b="1"/>
            </a:br>
            <a:r>
              <a:rPr lang="en-US" sz="2500" b="1"/>
              <a:t>- Axenroos</a:t>
            </a:r>
            <a:br>
              <a:rPr lang="en-US" sz="2500" b="1"/>
            </a:br>
            <a:r>
              <a:rPr lang="en-US" sz="2500" b="1"/>
              <a:t>- week tegen pesten</a:t>
            </a:r>
            <a:br>
              <a:rPr lang="en-US" sz="2500" b="1"/>
            </a:br>
            <a:r>
              <a:rPr lang="en-US" sz="2500" b="1"/>
              <a:t>- cyberpesten</a:t>
            </a:r>
            <a:br>
              <a:rPr lang="en-US" sz="2500" b="1"/>
            </a:br>
            <a:br>
              <a:rPr lang="en-US" sz="2500" b="1"/>
            </a:br>
            <a:r>
              <a:rPr lang="en-US" sz="2500" b="1"/>
              <a:t>- leerlijn SOVA</a:t>
            </a:r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1CD64DA6-CC1B-4B63-AA01-77CF7F6C793D}"/>
              </a:ext>
            </a:extLst>
          </p:cNvPr>
          <p:cNvCxnSpPr>
            <a:cxnSpLocks noMove="1" noResize="1"/>
          </p:cNvCxnSpPr>
          <p:nvPr/>
        </p:nvCxnSpPr>
        <p:spPr>
          <a:xfrm>
            <a:off x="9480334" y="5123794"/>
            <a:ext cx="935413" cy="0"/>
          </a:xfrm>
          <a:prstGeom prst="straightConnector1">
            <a:avLst/>
          </a:prstGeom>
          <a:noFill/>
          <a:ln w="25402" cap="sq">
            <a:solidFill>
              <a:srgbClr val="262626"/>
            </a:solidFill>
            <a:prstDash val="solid"/>
            <a:bevel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38C4654-FDF7-49D5-B9F8-53814E487726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2D255952-34B2-420F-9121-83B1638CD408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solidFill>
            <a:srgbClr val="E7E6E6">
              <a:alpha val="3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434DECF-3FF7-40A1-855A-B63385881D73}"/>
              </a:ext>
            </a:extLst>
          </p:cNvPr>
          <p:cNvSpPr>
            <a:spLocks noMove="1" noResize="1"/>
          </p:cNvSpPr>
          <p:nvPr/>
        </p:nvSpPr>
        <p:spPr>
          <a:xfrm>
            <a:off x="1478319" y="699900"/>
            <a:ext cx="10713677" cy="543331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A22CB28C-AE16-44D0-A5E9-8C3488BC8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000" r="2" b="2"/>
          <a:stretch>
            <a:fillRect/>
          </a:stretch>
        </p:blipFill>
        <p:spPr>
          <a:xfrm>
            <a:off x="891759" y="3640665"/>
            <a:ext cx="3234699" cy="3234699"/>
          </a:xfr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EAEA1878-BF3D-4B1C-AC14-B67153D3584B}"/>
              </a:ext>
            </a:extLst>
          </p:cNvPr>
          <p:cNvSpPr>
            <a:spLocks noMove="1" noResize="1"/>
          </p:cNvSpPr>
          <p:nvPr/>
        </p:nvSpPr>
        <p:spPr>
          <a:xfrm>
            <a:off x="4126458" y="0"/>
            <a:ext cx="4608530" cy="6863605"/>
          </a:xfrm>
          <a:prstGeom prst="rect">
            <a:avLst/>
          </a:prstGeom>
          <a:solidFill>
            <a:srgbClr val="4472C4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5447F7-01C4-484D-872E-BE36187FA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00" y="859810"/>
            <a:ext cx="8086478" cy="1562673"/>
          </a:xfrm>
        </p:spPr>
        <p:txBody>
          <a:bodyPr anchor="b"/>
          <a:lstStyle/>
          <a:p>
            <a:pPr lvl="0"/>
            <a:r>
              <a:rPr lang="en-US" sz="4800"/>
              <a:t>Ouderbetrokkenheid</a:t>
            </a:r>
          </a:p>
        </p:txBody>
      </p:sp>
      <p:pic>
        <p:nvPicPr>
          <p:cNvPr id="8" name="Afbeelding 4">
            <a:extLst>
              <a:ext uri="{FF2B5EF4-FFF2-40B4-BE49-F238E27FC236}">
                <a16:creationId xmlns:a16="http://schemas.microsoft.com/office/drawing/2014/main" id="{2C2904E4-0CFA-44AC-A95A-DC92BA6B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47" r="15700" b="-3"/>
          <a:stretch>
            <a:fillRect/>
          </a:stretch>
        </p:blipFill>
        <p:spPr>
          <a:xfrm>
            <a:off x="8173016" y="712217"/>
            <a:ext cx="3456998" cy="614578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18">
            <a:extLst>
              <a:ext uri="{FF2B5EF4-FFF2-40B4-BE49-F238E27FC236}">
                <a16:creationId xmlns:a16="http://schemas.microsoft.com/office/drawing/2014/main" id="{11E51AA3-E22F-493A-B502-BBE8F60ABE80}"/>
              </a:ext>
            </a:extLst>
          </p:cNvPr>
          <p:cNvCxnSpPr>
            <a:cxnSpLocks noMove="1" noResize="1"/>
          </p:cNvCxnSpPr>
          <p:nvPr/>
        </p:nvCxnSpPr>
        <p:spPr>
          <a:xfrm flipV="1">
            <a:off x="11365992" y="5614"/>
            <a:ext cx="0" cy="6858000"/>
          </a:xfrm>
          <a:prstGeom prst="straightConnector1">
            <a:avLst/>
          </a:prstGeom>
          <a:noFill/>
          <a:ln w="9528" cap="rnd">
            <a:solidFill>
              <a:srgbClr val="4472C4"/>
            </a:solidFill>
            <a:custDash>
              <a:ds d="299906" sp="299906"/>
            </a:custDash>
            <a:miter/>
          </a:ln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D32AE525-00C9-435B-AC6C-C9F3F4333ADF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719550"/>
            <a:ext cx="12191996" cy="0"/>
          </a:xfrm>
          <a:prstGeom prst="straightConnector1">
            <a:avLst/>
          </a:prstGeom>
          <a:noFill/>
          <a:ln w="9528" cap="rnd">
            <a:solidFill>
              <a:srgbClr val="4472C4"/>
            </a:solidFill>
            <a:custDash>
              <a:ds d="299906" sp="299906"/>
            </a:custDash>
            <a:miter/>
          </a:ln>
        </p:spPr>
      </p:cxn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8D71360D-59E5-40DA-B5B1-2D7DDBC7F97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36941" y="2647663"/>
            <a:ext cx="3972437" cy="3937378"/>
          </a:xfrm>
        </p:spPr>
        <p:txBody>
          <a:bodyPr/>
          <a:lstStyle/>
          <a:p>
            <a:pPr lvl="0"/>
            <a:r>
              <a:rPr lang="en-US" sz="1800"/>
              <a:t>Ouders welkom</a:t>
            </a:r>
          </a:p>
          <a:p>
            <a:pPr lvl="0"/>
            <a:r>
              <a:rPr lang="en-US" sz="1800"/>
              <a:t>Open school</a:t>
            </a:r>
          </a:p>
          <a:p>
            <a:pPr lvl="0"/>
            <a:r>
              <a:rPr lang="en-US" sz="1800"/>
              <a:t>Hulp bij zwemmen, activiteiten, …</a:t>
            </a:r>
          </a:p>
          <a:p>
            <a:pPr lvl="0"/>
            <a:r>
              <a:rPr lang="en-US" sz="1800"/>
              <a:t>Oudercontacten</a:t>
            </a:r>
          </a:p>
          <a:p>
            <a:pPr lvl="0"/>
            <a:r>
              <a:rPr lang="en-US" sz="1800"/>
              <a:t>Klik, dit ben ik</a:t>
            </a:r>
          </a:p>
          <a:p>
            <a:pPr lvl="0"/>
            <a:r>
              <a:rPr lang="en-US" sz="1800"/>
              <a:t>Feedback</a:t>
            </a:r>
          </a:p>
          <a:p>
            <a:pPr lvl="0"/>
            <a:r>
              <a:rPr lang="en-US" sz="1800"/>
              <a:t>Communicatie / website</a:t>
            </a:r>
          </a:p>
          <a:p>
            <a:pPr lvl="0"/>
            <a:r>
              <a:rPr lang="en-US" sz="1800"/>
              <a:t>Ouderraad</a:t>
            </a:r>
          </a:p>
          <a:p>
            <a:pPr marL="0" lvl="0" indent="0">
              <a:buNone/>
            </a:pPr>
            <a:endParaRPr lang="en-US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D12FB-902D-4802-A41C-2FA3B909E3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5818857"/>
          </a:xfrm>
        </p:spPr>
        <p:txBody>
          <a:bodyPr anchorCtr="1"/>
          <a:lstStyle/>
          <a:p>
            <a:pPr lvl="0" algn="ctr"/>
            <a:r>
              <a:rPr lang="nl-NL"/>
              <a:t>Inschrijven</a:t>
            </a:r>
            <a:br>
              <a:rPr lang="nl-NL"/>
            </a:br>
            <a:br>
              <a:rPr lang="nl-NL"/>
            </a:br>
            <a:br>
              <a:rPr lang="nl-NL" sz="2800"/>
            </a:br>
            <a:r>
              <a:rPr lang="nl-NL" sz="2800"/>
              <a:t>- Kan vanaf 1 maart</a:t>
            </a:r>
            <a:br>
              <a:rPr lang="nl-NL" sz="2800"/>
            </a:br>
            <a:r>
              <a:rPr lang="nl-NL" sz="2800"/>
              <a:t>- Broers en zussen vanaf 1 februari</a:t>
            </a:r>
            <a:br>
              <a:rPr lang="nl-NL" sz="2800"/>
            </a:br>
            <a:br>
              <a:rPr lang="nl-NL" sz="2800"/>
            </a:br>
            <a:r>
              <a:rPr lang="nl-NL" sz="2800"/>
              <a:t>- Iedere schooldag na afspraak</a:t>
            </a:r>
            <a:br>
              <a:rPr lang="nl-NL" sz="2800"/>
            </a:br>
            <a:br>
              <a:rPr lang="nl-NL" sz="2800"/>
            </a:br>
            <a:r>
              <a:rPr lang="nl-NL" sz="2800"/>
              <a:t>- Eerste week van juli tussen 10u en 12u</a:t>
            </a:r>
            <a:br>
              <a:rPr lang="nl-NL" sz="2800"/>
            </a:br>
            <a:r>
              <a:rPr lang="nl-NL" sz="2800"/>
              <a:t>- Laatste week van augustus op afspraak</a:t>
            </a:r>
            <a:br>
              <a:rPr lang="nl-NL" sz="2800"/>
            </a:br>
            <a:r>
              <a:rPr lang="nl-NL" sz="2800"/>
              <a:t>- Plaats voor iedereen</a:t>
            </a:r>
            <a:endParaRPr lang="nl-BE" sz="2800"/>
          </a:p>
        </p:txBody>
      </p:sp>
      <p:pic>
        <p:nvPicPr>
          <p:cNvPr id="3" name="Picture 2" descr="Afbeeldingsresultaat voor inschrijven">
            <a:extLst>
              <a:ext uri="{FF2B5EF4-FFF2-40B4-BE49-F238E27FC236}">
                <a16:creationId xmlns:a16="http://schemas.microsoft.com/office/drawing/2014/main" id="{F41B9974-36B0-4FF3-8291-2BE52BE7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8193" y="212104"/>
            <a:ext cx="3868131" cy="21758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4F10DB21-1165-40C2-8B3C-ECD4DFABBB1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2660F170-D391-4938-BF8F-215AE96A58F2}"/>
              </a:ext>
            </a:extLst>
          </p:cNvPr>
          <p:cNvSpPr>
            <a:spLocks noMove="1" noResize="1"/>
          </p:cNvSpPr>
          <p:nvPr/>
        </p:nvSpPr>
        <p:spPr>
          <a:xfrm>
            <a:off x="0" y="3167152"/>
            <a:ext cx="606969" cy="3690847"/>
          </a:xfrm>
          <a:prstGeom prst="rect">
            <a:avLst/>
          </a:prstGeom>
          <a:solidFill>
            <a:srgbClr val="4472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94A40BF6-9954-424F-9F7C-C3FD8BB2810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06969" cy="3233985"/>
          </a:xfrm>
          <a:prstGeom prst="rect">
            <a:avLst/>
          </a:prstGeom>
          <a:solidFill>
            <a:srgbClr val="26262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D0C6BF7B-A892-4DF3-BB3C-365973B81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761" r="-1" b="4892"/>
          <a:stretch>
            <a:fillRect/>
          </a:stretch>
        </p:blipFill>
        <p:spPr>
          <a:xfrm>
            <a:off x="603504" y="0"/>
            <a:ext cx="11588492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69B23-9840-4AFE-A3C4-032AD3D57C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nl-NL" sz="8800" i="1"/>
              <a:t>VISIE</a:t>
            </a:r>
            <a:endParaRPr lang="nl-BE" sz="8800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96F8AB-50D1-4036-AB98-ABB63BC26B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76872" y="2377440"/>
            <a:ext cx="146304" cy="131984"/>
          </a:xfrm>
        </p:spPr>
        <p:txBody>
          <a:bodyPr/>
          <a:lstStyle/>
          <a:p>
            <a:endParaRPr lang="nl-BE"/>
          </a:p>
        </p:txBody>
      </p:sp>
      <p:pic>
        <p:nvPicPr>
          <p:cNvPr id="4" name="Picture 2" descr="beukenoot-schoolgerief">
            <a:extLst>
              <a:ext uri="{FF2B5EF4-FFF2-40B4-BE49-F238E27FC236}">
                <a16:creationId xmlns:a16="http://schemas.microsoft.com/office/drawing/2014/main" id="{1775C3D4-CA5F-4CB9-A1B0-FA50B4F60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16770" y="1569860"/>
            <a:ext cx="2975987" cy="3930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0C8C3C-55FE-4A6F-B118-1B3FAB7FFD44}"/>
              </a:ext>
            </a:extLst>
          </p:cNvPr>
          <p:cNvSpPr/>
          <p:nvPr/>
        </p:nvSpPr>
        <p:spPr>
          <a:xfrm>
            <a:off x="963558" y="658761"/>
            <a:ext cx="12191996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3" descr="beukenoot-respect">
            <a:extLst>
              <a:ext uri="{FF2B5EF4-FFF2-40B4-BE49-F238E27FC236}">
                <a16:creationId xmlns:a16="http://schemas.microsoft.com/office/drawing/2014/main" id="{4A638DCC-3D8E-4FAC-8141-0DD89E4D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3558" y="658761"/>
            <a:ext cx="2163763" cy="38941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5" descr="Beukenoot-opruimen">
            <a:extLst>
              <a:ext uri="{FF2B5EF4-FFF2-40B4-BE49-F238E27FC236}">
                <a16:creationId xmlns:a16="http://schemas.microsoft.com/office/drawing/2014/main" id="{180C5B30-5B83-4DFC-9245-004DEDCA8A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09115" y="865415"/>
            <a:ext cx="2681487" cy="39029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vak 4">
            <a:extLst>
              <a:ext uri="{FF2B5EF4-FFF2-40B4-BE49-F238E27FC236}">
                <a16:creationId xmlns:a16="http://schemas.microsoft.com/office/drawing/2014/main" id="{1B1D1B43-A2A1-47C7-83A5-AB2B12973A2D}"/>
              </a:ext>
            </a:extLst>
          </p:cNvPr>
          <p:cNvSpPr txBox="1"/>
          <p:nvPr/>
        </p:nvSpPr>
        <p:spPr>
          <a:xfrm>
            <a:off x="1797335" y="5128997"/>
            <a:ext cx="1247616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6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IK</a:t>
            </a:r>
            <a:endParaRPr lang="nl-BE" sz="6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kstvak 5">
            <a:extLst>
              <a:ext uri="{FF2B5EF4-FFF2-40B4-BE49-F238E27FC236}">
                <a16:creationId xmlns:a16="http://schemas.microsoft.com/office/drawing/2014/main" id="{BDE94351-F8F3-41A2-81D8-6FA2AE239E43}"/>
              </a:ext>
            </a:extLst>
          </p:cNvPr>
          <p:cNvSpPr txBox="1"/>
          <p:nvPr/>
        </p:nvSpPr>
        <p:spPr>
          <a:xfrm>
            <a:off x="4696285" y="5788152"/>
            <a:ext cx="2728642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6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IK LEER</a:t>
            </a:r>
            <a:endParaRPr lang="nl-BE" sz="6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Tekstvak 6">
            <a:extLst>
              <a:ext uri="{FF2B5EF4-FFF2-40B4-BE49-F238E27FC236}">
                <a16:creationId xmlns:a16="http://schemas.microsoft.com/office/drawing/2014/main" id="{FD01B222-FE2C-4DD4-8A86-DCA88640546B}"/>
              </a:ext>
            </a:extLst>
          </p:cNvPr>
          <p:cNvSpPr txBox="1"/>
          <p:nvPr/>
        </p:nvSpPr>
        <p:spPr>
          <a:xfrm>
            <a:off x="8744507" y="4992624"/>
            <a:ext cx="2533646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6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IK LEEF</a:t>
            </a:r>
            <a:endParaRPr lang="nl-BE" sz="6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fbeeldingsresultaat voor beukenboom">
            <a:extLst>
              <a:ext uri="{FF2B5EF4-FFF2-40B4-BE49-F238E27FC236}">
                <a16:creationId xmlns:a16="http://schemas.microsoft.com/office/drawing/2014/main" id="{CBA271C5-7358-42E6-AE39-EF3EB67F0C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6" r="8412" b="2"/>
          <a:stretch>
            <a:fillRect/>
          </a:stretch>
        </p:blipFill>
        <p:spPr>
          <a:xfrm>
            <a:off x="4639052" y="0"/>
            <a:ext cx="7552944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4BA3B79-F3C2-4253-8EAB-45B3B94E3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4" y="1504946"/>
            <a:ext cx="3752853" cy="38480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546DEC-D501-4848-B860-3927409934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931" y="629262"/>
            <a:ext cx="3651464" cy="5307552"/>
          </a:xfrm>
        </p:spPr>
        <p:txBody>
          <a:bodyPr anchorCtr="1"/>
          <a:lstStyle/>
          <a:p>
            <a:pPr lvl="0" algn="ctr"/>
            <a:r>
              <a:rPr lang="nl-NL"/>
              <a:t>EEN BOOM VOL TAKKEN </a:t>
            </a:r>
            <a:br>
              <a:rPr lang="nl-NL"/>
            </a:br>
            <a:r>
              <a:rPr lang="nl-NL"/>
              <a:t>…</a:t>
            </a:r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916E5C8F-6093-4686-BD91-D93C6DEC2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9052" y="921193"/>
            <a:ext cx="7552944" cy="50156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3FEEDADC-F07C-4C25-88E2-DE108E16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89" b="20011"/>
          <a:stretch>
            <a:fillRect/>
          </a:stretch>
        </p:blipFill>
        <p:spPr>
          <a:xfrm>
            <a:off x="0" y="9"/>
            <a:ext cx="12191996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2F309F1-A490-430A-92DF-6FAFF815E0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5747" y="4825215"/>
            <a:ext cx="5362507" cy="1077611"/>
          </a:xfrm>
          <a:solidFill>
            <a:srgbClr val="262626"/>
          </a:solidFill>
          <a:ln w="257175" cap="sq">
            <a:solidFill>
              <a:srgbClr val="262626">
                <a:alpha val="60000"/>
              </a:srgbClr>
            </a:solidFill>
            <a:prstDash val="solid"/>
            <a:miter/>
          </a:ln>
        </p:spPr>
        <p:txBody>
          <a:bodyPr anchorCtr="1"/>
          <a:lstStyle/>
          <a:p>
            <a:pPr lvl="0" algn="ctr"/>
            <a:r>
              <a:rPr lang="en-US" sz="6600">
                <a:solidFill>
                  <a:srgbClr val="FFFFFF"/>
                </a:solidFill>
              </a:rPr>
              <a:t>EN NESTEN </a:t>
            </a:r>
          </a:p>
        </p:txBody>
      </p:sp>
      <p:sp>
        <p:nvSpPr>
          <p:cNvPr id="4" name="Tekstvak 5">
            <a:extLst>
              <a:ext uri="{FF2B5EF4-FFF2-40B4-BE49-F238E27FC236}">
                <a16:creationId xmlns:a16="http://schemas.microsoft.com/office/drawing/2014/main" id="{2E272A13-76F1-4688-B6EC-28F295BF7536}"/>
              </a:ext>
            </a:extLst>
          </p:cNvPr>
          <p:cNvSpPr txBox="1"/>
          <p:nvPr/>
        </p:nvSpPr>
        <p:spPr>
          <a:xfrm>
            <a:off x="9633286" y="6657947"/>
            <a:ext cx="2558710" cy="20005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hlinkClick r:id="rId3" tooltip="https://nl.wikipedia.org/wiki/Vogelnest"/>
              </a:rPr>
              <a:t>Deze foto</a:t>
            </a:r>
            <a:r>
              <a:rPr lang="nl-NL" sz="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van Onbekende auteur is gelicentieerd onder </a:t>
            </a:r>
            <a:r>
              <a:rPr lang="nl-NL" sz="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hlinkClick r:id="rId4" tooltip="https://creativecommons.org/licenses/by-sa/3.0/"/>
              </a:rPr>
              <a:t>CC BY-SA</a:t>
            </a:r>
            <a:endParaRPr lang="nl-NL" sz="7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relateerde afbeelding">
            <a:extLst>
              <a:ext uri="{FF2B5EF4-FFF2-40B4-BE49-F238E27FC236}">
                <a16:creationId xmlns:a16="http://schemas.microsoft.com/office/drawing/2014/main" id="{0FFA8299-CE4E-4568-8434-3507855B2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" y="9"/>
            <a:ext cx="12191978" cy="6857990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510EDCF-28F0-4229-8B8D-E304C8233C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8" y="5317236"/>
            <a:ext cx="11210928" cy="744833"/>
          </a:xfrm>
        </p:spPr>
        <p:txBody>
          <a:bodyPr anchorCtr="1"/>
          <a:lstStyle/>
          <a:p>
            <a:pPr lvl="0" algn="ctr"/>
            <a:r>
              <a:rPr lang="en-US" sz="3600">
                <a:solidFill>
                  <a:srgbClr val="262626"/>
                </a:solidFill>
              </a:rPr>
              <a:t>WAT ALS WE IEDERE GRAAD EEN TAK ZOUDEN NOEMEN…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FAAB0-7FBE-4E20-A635-499210DF32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nl-NL"/>
              <a:t>3 TAKKEN IN DE LAGERE SCHOOL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E4F9F284-DE75-4238-8766-794345AD3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65569" y="1934733"/>
            <a:ext cx="3962406" cy="2971800"/>
          </a:xfrm>
        </p:spPr>
      </p:pic>
      <p:pic>
        <p:nvPicPr>
          <p:cNvPr id="4" name="Picture 4" descr="Gerelateerde afbeelding">
            <a:extLst>
              <a:ext uri="{FF2B5EF4-FFF2-40B4-BE49-F238E27FC236}">
                <a16:creationId xmlns:a16="http://schemas.microsoft.com/office/drawing/2014/main" id="{71BC3347-18DB-4D0D-8BD1-039DD6D878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27099" y="3838888"/>
            <a:ext cx="3538654" cy="26539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fbeeldingsresultaat voor tak">
            <a:extLst>
              <a:ext uri="{FF2B5EF4-FFF2-40B4-BE49-F238E27FC236}">
                <a16:creationId xmlns:a16="http://schemas.microsoft.com/office/drawing/2014/main" id="{0EEE2F53-E989-438C-9209-F8F8FC1E65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27791" y="3267306"/>
            <a:ext cx="3837105" cy="28778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kstvak 3">
            <a:extLst>
              <a:ext uri="{FF2B5EF4-FFF2-40B4-BE49-F238E27FC236}">
                <a16:creationId xmlns:a16="http://schemas.microsoft.com/office/drawing/2014/main" id="{D2C24AFD-BC53-495D-8411-57A0D51C56A6}"/>
              </a:ext>
            </a:extLst>
          </p:cNvPr>
          <p:cNvSpPr txBox="1"/>
          <p:nvPr/>
        </p:nvSpPr>
        <p:spPr>
          <a:xfrm>
            <a:off x="838203" y="6021662"/>
            <a:ext cx="248486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   Eerste graad</a:t>
            </a: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kstvak 4">
            <a:extLst>
              <a:ext uri="{FF2B5EF4-FFF2-40B4-BE49-F238E27FC236}">
                <a16:creationId xmlns:a16="http://schemas.microsoft.com/office/drawing/2014/main" id="{7C8416AC-3661-47F7-B6D1-6DFF73AADCA1}"/>
              </a:ext>
            </a:extLst>
          </p:cNvPr>
          <p:cNvSpPr txBox="1"/>
          <p:nvPr/>
        </p:nvSpPr>
        <p:spPr>
          <a:xfrm>
            <a:off x="4361688" y="3980986"/>
            <a:ext cx="330098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         </a:t>
            </a:r>
            <a:r>
              <a:rPr lang="nl-NL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Tweede graad</a:t>
            </a: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ekstvak 5">
            <a:extLst>
              <a:ext uri="{FF2B5EF4-FFF2-40B4-BE49-F238E27FC236}">
                <a16:creationId xmlns:a16="http://schemas.microsoft.com/office/drawing/2014/main" id="{4CA67F48-7D8A-4DED-AC7F-EC7F26D2F7F2}"/>
              </a:ext>
            </a:extLst>
          </p:cNvPr>
          <p:cNvSpPr txBox="1"/>
          <p:nvPr/>
        </p:nvSpPr>
        <p:spPr>
          <a:xfrm>
            <a:off x="8456343" y="3980986"/>
            <a:ext cx="2784082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Derde graad</a:t>
            </a: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1913F-1CF5-4060-B5FC-38C88C361E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nl-NL"/>
              <a:t>2 TAKKEN IN DE KLEUTERSCHOOL</a:t>
            </a:r>
            <a:br>
              <a:rPr lang="nl-NL"/>
            </a:br>
            <a:r>
              <a:rPr lang="nl-NL"/>
              <a:t>en in iedere tak 4 nesten</a:t>
            </a:r>
          </a:p>
        </p:txBody>
      </p:sp>
      <p:pic>
        <p:nvPicPr>
          <p:cNvPr id="3" name="Picture 2" descr="Afbeeldingsresultaat voor nest in boom">
            <a:extLst>
              <a:ext uri="{FF2B5EF4-FFF2-40B4-BE49-F238E27FC236}">
                <a16:creationId xmlns:a16="http://schemas.microsoft.com/office/drawing/2014/main" id="{B7D554EC-7D72-47A6-A776-092B9C30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93081" y="4044290"/>
            <a:ext cx="2410961" cy="1596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Gerelateerde afbeelding">
            <a:extLst>
              <a:ext uri="{FF2B5EF4-FFF2-40B4-BE49-F238E27FC236}">
                <a16:creationId xmlns:a16="http://schemas.microsoft.com/office/drawing/2014/main" id="{855F01A6-B08A-4BFF-84C3-0F4246AB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2042" y="2069131"/>
            <a:ext cx="2252423" cy="1596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fbeeldingsresultaat voor nest in boom">
            <a:extLst>
              <a:ext uri="{FF2B5EF4-FFF2-40B4-BE49-F238E27FC236}">
                <a16:creationId xmlns:a16="http://schemas.microsoft.com/office/drawing/2014/main" id="{AE0029EC-1E6F-409F-94A3-AF41554234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34496" y="4685605"/>
            <a:ext cx="2019296" cy="1514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 descr="Gerelateerde afbeelding">
            <a:extLst>
              <a:ext uri="{FF2B5EF4-FFF2-40B4-BE49-F238E27FC236}">
                <a16:creationId xmlns:a16="http://schemas.microsoft.com/office/drawing/2014/main" id="{CF46507A-4AEF-4732-BBC2-B5477DD06A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0539" y="4545162"/>
            <a:ext cx="2273463" cy="1514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 descr="Afbeeldingsresultaat voor nest in boom">
            <a:extLst>
              <a:ext uri="{FF2B5EF4-FFF2-40B4-BE49-F238E27FC236}">
                <a16:creationId xmlns:a16="http://schemas.microsoft.com/office/drawing/2014/main" id="{0C293FA1-1D81-4622-87C8-737D718600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50334" y="1797033"/>
            <a:ext cx="2619371" cy="1743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4" descr="Afbeeldingsresultaat voor nest in boom">
            <a:extLst>
              <a:ext uri="{FF2B5EF4-FFF2-40B4-BE49-F238E27FC236}">
                <a16:creationId xmlns:a16="http://schemas.microsoft.com/office/drawing/2014/main" id="{24280457-865E-4C84-9AF0-4228BA8AAD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27325" y="4269946"/>
            <a:ext cx="2410961" cy="1808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 descr="Afbeeldingsresultaat voor nest in boom">
            <a:extLst>
              <a:ext uri="{FF2B5EF4-FFF2-40B4-BE49-F238E27FC236}">
                <a16:creationId xmlns:a16="http://schemas.microsoft.com/office/drawing/2014/main" id="{0C47BCE1-0A7C-4426-9FDE-109E834D16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28661" y="1670828"/>
            <a:ext cx="1758171" cy="17581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8" descr="Afbeeldingsresultaat voor nest in boom">
            <a:extLst>
              <a:ext uri="{FF2B5EF4-FFF2-40B4-BE49-F238E27FC236}">
                <a16:creationId xmlns:a16="http://schemas.microsoft.com/office/drawing/2014/main" id="{E7F07A4A-CAB4-4A3A-97B0-550E769727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34496" y="2309015"/>
            <a:ext cx="2466978" cy="18478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kstvak 2">
            <a:extLst>
              <a:ext uri="{FF2B5EF4-FFF2-40B4-BE49-F238E27FC236}">
                <a16:creationId xmlns:a16="http://schemas.microsoft.com/office/drawing/2014/main" id="{CBA13815-4579-4658-854F-DDC7983F677D}"/>
              </a:ext>
            </a:extLst>
          </p:cNvPr>
          <p:cNvSpPr txBox="1"/>
          <p:nvPr/>
        </p:nvSpPr>
        <p:spPr>
          <a:xfrm>
            <a:off x="942042" y="3859627"/>
            <a:ext cx="98926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2,5j</a:t>
            </a:r>
          </a:p>
        </p:txBody>
      </p:sp>
      <p:sp>
        <p:nvSpPr>
          <p:cNvPr id="12" name="Tekstvak 4">
            <a:extLst>
              <a:ext uri="{FF2B5EF4-FFF2-40B4-BE49-F238E27FC236}">
                <a16:creationId xmlns:a16="http://schemas.microsoft.com/office/drawing/2014/main" id="{F7E3B464-89AF-4FA7-8DED-D3871B16EA13}"/>
              </a:ext>
            </a:extLst>
          </p:cNvPr>
          <p:cNvSpPr txBox="1"/>
          <p:nvPr/>
        </p:nvSpPr>
        <p:spPr>
          <a:xfrm>
            <a:off x="4626864" y="3746808"/>
            <a:ext cx="98926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2,5 – 3j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F68525F4-132F-4EDD-A9B1-A3261D2A4928}"/>
              </a:ext>
            </a:extLst>
          </p:cNvPr>
          <p:cNvSpPr txBox="1"/>
          <p:nvPr/>
        </p:nvSpPr>
        <p:spPr>
          <a:xfrm>
            <a:off x="838203" y="6191182"/>
            <a:ext cx="9714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2,5 – 3j</a:t>
            </a:r>
          </a:p>
        </p:txBody>
      </p:sp>
      <p:sp>
        <p:nvSpPr>
          <p:cNvPr id="14" name="Tekstvak 6">
            <a:extLst>
              <a:ext uri="{FF2B5EF4-FFF2-40B4-BE49-F238E27FC236}">
                <a16:creationId xmlns:a16="http://schemas.microsoft.com/office/drawing/2014/main" id="{0B2C63E9-4360-446B-BBFD-17FA82D08CED}"/>
              </a:ext>
            </a:extLst>
          </p:cNvPr>
          <p:cNvSpPr txBox="1"/>
          <p:nvPr/>
        </p:nvSpPr>
        <p:spPr>
          <a:xfrm>
            <a:off x="3840141" y="6300216"/>
            <a:ext cx="9714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2,5 – 3j</a:t>
            </a:r>
          </a:p>
        </p:txBody>
      </p:sp>
      <p:sp>
        <p:nvSpPr>
          <p:cNvPr id="15" name="Tekstvak 7">
            <a:extLst>
              <a:ext uri="{FF2B5EF4-FFF2-40B4-BE49-F238E27FC236}">
                <a16:creationId xmlns:a16="http://schemas.microsoft.com/office/drawing/2014/main" id="{D702E46D-8179-4100-BA34-1270C98AC2F5}"/>
              </a:ext>
            </a:extLst>
          </p:cNvPr>
          <p:cNvSpPr txBox="1"/>
          <p:nvPr/>
        </p:nvSpPr>
        <p:spPr>
          <a:xfrm>
            <a:off x="9334496" y="1797033"/>
            <a:ext cx="125272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 – 5j</a:t>
            </a:r>
          </a:p>
        </p:txBody>
      </p:sp>
      <p:sp>
        <p:nvSpPr>
          <p:cNvPr id="16" name="Tekstvak 8">
            <a:extLst>
              <a:ext uri="{FF2B5EF4-FFF2-40B4-BE49-F238E27FC236}">
                <a16:creationId xmlns:a16="http://schemas.microsoft.com/office/drawing/2014/main" id="{F4CF60E8-6101-465F-9C35-FE86A51F064F}"/>
              </a:ext>
            </a:extLst>
          </p:cNvPr>
          <p:cNvSpPr txBox="1"/>
          <p:nvPr/>
        </p:nvSpPr>
        <p:spPr>
          <a:xfrm>
            <a:off x="7513825" y="3562145"/>
            <a:ext cx="107239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 – 5j</a:t>
            </a:r>
          </a:p>
        </p:txBody>
      </p:sp>
      <p:sp>
        <p:nvSpPr>
          <p:cNvPr id="17" name="Tekstvak 9">
            <a:extLst>
              <a:ext uri="{FF2B5EF4-FFF2-40B4-BE49-F238E27FC236}">
                <a16:creationId xmlns:a16="http://schemas.microsoft.com/office/drawing/2014/main" id="{9DA8298B-A22C-42C9-8710-4F36FFA6C77F}"/>
              </a:ext>
            </a:extLst>
          </p:cNvPr>
          <p:cNvSpPr txBox="1"/>
          <p:nvPr/>
        </p:nvSpPr>
        <p:spPr>
          <a:xfrm>
            <a:off x="6903720" y="5989320"/>
            <a:ext cx="10650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 – 5j </a:t>
            </a:r>
          </a:p>
        </p:txBody>
      </p:sp>
      <p:sp>
        <p:nvSpPr>
          <p:cNvPr id="18" name="Tekstvak 10">
            <a:extLst>
              <a:ext uri="{FF2B5EF4-FFF2-40B4-BE49-F238E27FC236}">
                <a16:creationId xmlns:a16="http://schemas.microsoft.com/office/drawing/2014/main" id="{5CF4AB7B-E33C-4164-B423-34A5FE7C68A5}"/>
              </a:ext>
            </a:extLst>
          </p:cNvPr>
          <p:cNvSpPr txBox="1"/>
          <p:nvPr/>
        </p:nvSpPr>
        <p:spPr>
          <a:xfrm>
            <a:off x="9802367" y="6358655"/>
            <a:ext cx="10650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 – 5j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12EC18C134ED4E9B2B74190BF3CA97" ma:contentTypeVersion="10" ma:contentTypeDescription="Een nieuw document maken." ma:contentTypeScope="" ma:versionID="5b6f74970074eac93f66a0f2569ced07">
  <xsd:schema xmlns:xsd="http://www.w3.org/2001/XMLSchema" xmlns:xs="http://www.w3.org/2001/XMLSchema" xmlns:p="http://schemas.microsoft.com/office/2006/metadata/properties" xmlns:ns2="e1c9497f-5c18-4b19-b814-d0cf1b45c304" targetNamespace="http://schemas.microsoft.com/office/2006/metadata/properties" ma:root="true" ma:fieldsID="8656adeb538b2c6e4be7d97d3e2f40a8" ns2:_="">
    <xsd:import namespace="e1c9497f-5c18-4b19-b814-d0cf1b45c3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9497f-5c18-4b19-b814-d0cf1b45c3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944BEA-CA73-43FE-BD74-11517ECE7685}"/>
</file>

<file path=customXml/itemProps2.xml><?xml version="1.0" encoding="utf-8"?>
<ds:datastoreItem xmlns:ds="http://schemas.openxmlformats.org/officeDocument/2006/customXml" ds:itemID="{14E9614F-EE7B-48C1-839C-F909F0511F11}"/>
</file>

<file path=customXml/itemProps3.xml><?xml version="1.0" encoding="utf-8"?>
<ds:datastoreItem xmlns:ds="http://schemas.openxmlformats.org/officeDocument/2006/customXml" ds:itemID="{65349A6A-92AB-4BD4-BA5A-772F82F2740C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</TotalTime>
  <Words>521</Words>
  <Application>Microsoft Office PowerPoint</Application>
  <PresentationFormat>Breedbeeld</PresentationFormat>
  <Paragraphs>145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Kantoorthema</vt:lpstr>
      <vt:lpstr>BEUK &amp; NOOT</vt:lpstr>
      <vt:lpstr>WIE ZIJN WIJ? </vt:lpstr>
      <vt:lpstr>VISIE</vt:lpstr>
      <vt:lpstr>PowerPoint-presentatie</vt:lpstr>
      <vt:lpstr>EEN BOOM VOL TAKKEN  …</vt:lpstr>
      <vt:lpstr>EN NESTEN </vt:lpstr>
      <vt:lpstr>WAT ALS WE IEDERE GRAAD EEN TAK ZOUDEN NOEMEN…</vt:lpstr>
      <vt:lpstr>3 TAKKEN IN DE LAGERE SCHOOL</vt:lpstr>
      <vt:lpstr>2 TAKKEN IN DE KLEUTERSCHOOL en in iedere tak 4 nesten</vt:lpstr>
      <vt:lpstr>Menggroepen</vt:lpstr>
      <vt:lpstr>VERSTERKT DOOR EEN MOBIEL TEAM </vt:lpstr>
      <vt:lpstr>Welbevinden en betrokkenheid</vt:lpstr>
      <vt:lpstr>Weldoordacht en gedifferentieerd aanbod</vt:lpstr>
      <vt:lpstr>PowerPoint-presentatie</vt:lpstr>
      <vt:lpstr>Spelen om te leren, leren door te spelen</vt:lpstr>
      <vt:lpstr>PowerPoint-presentatie</vt:lpstr>
      <vt:lpstr>PowerPoint-presentatie</vt:lpstr>
      <vt:lpstr>Beweging en natuur</vt:lpstr>
      <vt:lpstr>PowerPoint-presentatie</vt:lpstr>
      <vt:lpstr>PowerPoint-presentatie</vt:lpstr>
      <vt:lpstr>PowerPoint-presentatie</vt:lpstr>
      <vt:lpstr>PowerPoint-presentatie</vt:lpstr>
      <vt:lpstr>Procesgericht werken</vt:lpstr>
      <vt:lpstr>Zelfstandigheid</vt:lpstr>
      <vt:lpstr>Sociale vaardigheden - Axenroos - week tegen pesten - cyberpesten  - leerlijn SOVA</vt:lpstr>
      <vt:lpstr>Ouderbetrokkenheid</vt:lpstr>
      <vt:lpstr>Inschrijven   - Kan vanaf 1 maart - Broers en zussen vanaf 1 februari  - Iedere schooldag na afspraak  - Eerste week van juli tussen 10u en 12u - Laatste week van augustus op afspraak - Plaats voor iedereen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Onze kleuterschool</dc:title>
  <dc:creator>Directie Beuk &amp; Noot</dc:creator>
  <cp:lastModifiedBy>Directie Beuk &amp; Noot</cp:lastModifiedBy>
  <cp:revision>9</cp:revision>
  <dcterms:created xsi:type="dcterms:W3CDTF">2020-02-10T09:17:25Z</dcterms:created>
  <dcterms:modified xsi:type="dcterms:W3CDTF">2021-02-22T13:06:32Z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0x010100E012EC18C134ED4E9B2B74190BF3CA97</vt:lpwstr>
  </property>
</Properties>
</file>