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8" r:id="rId2"/>
    <p:sldId id="280" r:id="rId3"/>
    <p:sldId id="282" r:id="rId4"/>
    <p:sldId id="281" r:id="rId5"/>
    <p:sldId id="283" r:id="rId6"/>
    <p:sldId id="287" r:id="rId7"/>
  </p:sldIdLst>
  <p:sldSz cx="12192000" cy="6858000"/>
  <p:notesSz cx="6808788" cy="99409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9" userDrawn="1">
          <p15:clr>
            <a:srgbClr val="A4A3A4"/>
          </p15:clr>
        </p15:guide>
        <p15:guide id="2" orient="horz" pos="4101" userDrawn="1">
          <p15:clr>
            <a:srgbClr val="A4A3A4"/>
          </p15:clr>
        </p15:guide>
        <p15:guide id="3" pos="293" userDrawn="1">
          <p15:clr>
            <a:srgbClr val="A4A3A4"/>
          </p15:clr>
        </p15:guide>
        <p15:guide id="4" pos="73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1100"/>
    <a:srgbClr val="C5ECFF"/>
    <a:srgbClr val="C00000"/>
    <a:srgbClr val="FF5F63"/>
    <a:srgbClr val="1F1F1F"/>
    <a:srgbClr val="141414"/>
    <a:srgbClr val="0279E6"/>
    <a:srgbClr val="028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9519" autoAdjust="0"/>
  </p:normalViewPr>
  <p:slideViewPr>
    <p:cSldViewPr snapToGrid="0" snapToObjects="1" showGuides="1">
      <p:cViewPr varScale="1">
        <p:scale>
          <a:sx n="86" d="100"/>
          <a:sy n="86" d="100"/>
        </p:scale>
        <p:origin x="514" y="58"/>
      </p:cViewPr>
      <p:guideLst>
        <p:guide orient="horz" pos="719"/>
        <p:guide orient="horz" pos="4101"/>
        <p:guide pos="293"/>
        <p:guide pos="73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67" d="100"/>
          <a:sy n="67" d="100"/>
        </p:scale>
        <p:origin x="-3168" y="-8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313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290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879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290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313" y="9443879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54C0A7-743C-421E-A1BD-973C1C875239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512685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29184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313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463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184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839" y="4721940"/>
            <a:ext cx="4993111" cy="447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noProof="0"/>
              <a:t>Klik om de opmaakprofielen van de modeltekst te bewerken</a:t>
            </a:r>
          </a:p>
          <a:p>
            <a:pPr lvl="1"/>
            <a:r>
              <a:rPr lang="nl-NL" altLang="nl-BE" noProof="0"/>
              <a:t>Tweede niveau</a:t>
            </a:r>
          </a:p>
          <a:p>
            <a:pPr lvl="2"/>
            <a:r>
              <a:rPr lang="nl-NL" altLang="nl-BE" noProof="0"/>
              <a:t>Derde niveau</a:t>
            </a:r>
          </a:p>
          <a:p>
            <a:pPr lvl="3"/>
            <a:r>
              <a:rPr lang="nl-NL" altLang="nl-BE" noProof="0"/>
              <a:t>Vierde niveau</a:t>
            </a:r>
          </a:p>
          <a:p>
            <a:pPr lvl="4"/>
            <a:r>
              <a:rPr lang="nl-NL" altLang="nl-BE" noProof="0"/>
              <a:t>Vijfde niveau</a:t>
            </a:r>
          </a:p>
        </p:txBody>
      </p:sp>
      <p:sp>
        <p:nvSpPr>
          <p:cNvPr id="29184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879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29184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313" y="9443879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69BBA66-C234-4178-A718-416BCB5E1F1A}" type="slidenum">
              <a:rPr lang="nl-NL" altLang="nl-BE"/>
              <a:pPr>
                <a:defRPr/>
              </a:pPr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501885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BAD702-62A1-427C-A822-56D9AC8AB0B6}" type="slidenum">
              <a:rPr lang="nl-NL" altLang="nl-BE" smtClean="0"/>
              <a:pPr eaLnBrk="1" hangingPunct="1">
                <a:spcBef>
                  <a:spcPct val="0"/>
                </a:spcBef>
              </a:pPr>
              <a:t>1</a:t>
            </a:fld>
            <a:endParaRPr lang="nl-NL" altLang="nl-BE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4638" cy="372745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642308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BAD702-62A1-427C-A822-56D9AC8AB0B6}" type="slidenum">
              <a:rPr lang="nl-NL" altLang="nl-BE" smtClean="0"/>
              <a:pPr eaLnBrk="1" hangingPunct="1">
                <a:spcBef>
                  <a:spcPct val="0"/>
                </a:spcBef>
              </a:pPr>
              <a:t>2</a:t>
            </a:fld>
            <a:endParaRPr lang="nl-NL" altLang="nl-BE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4638" cy="372745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643530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BAD702-62A1-427C-A822-56D9AC8AB0B6}" type="slidenum">
              <a:rPr lang="nl-NL" altLang="nl-BE" smtClean="0"/>
              <a:pPr eaLnBrk="1" hangingPunct="1">
                <a:spcBef>
                  <a:spcPct val="0"/>
                </a:spcBef>
              </a:pPr>
              <a:t>3</a:t>
            </a:fld>
            <a:endParaRPr lang="nl-NL" altLang="nl-BE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4638" cy="372745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263117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BAD702-62A1-427C-A822-56D9AC8AB0B6}" type="slidenum">
              <a:rPr lang="nl-NL" altLang="nl-BE" smtClean="0"/>
              <a:pPr eaLnBrk="1" hangingPunct="1">
                <a:spcBef>
                  <a:spcPct val="0"/>
                </a:spcBef>
              </a:pPr>
              <a:t>4</a:t>
            </a:fld>
            <a:endParaRPr lang="nl-NL" altLang="nl-BE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4638" cy="372745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835940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BAD702-62A1-427C-A822-56D9AC8AB0B6}" type="slidenum">
              <a:rPr lang="nl-NL" altLang="nl-BE" smtClean="0"/>
              <a:pPr eaLnBrk="1" hangingPunct="1">
                <a:spcBef>
                  <a:spcPct val="0"/>
                </a:spcBef>
              </a:pPr>
              <a:t>5</a:t>
            </a:fld>
            <a:endParaRPr lang="nl-NL" altLang="nl-BE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4638" cy="372745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163907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BAD702-62A1-427C-A822-56D9AC8AB0B6}" type="slidenum">
              <a:rPr lang="nl-NL" altLang="nl-BE" smtClean="0"/>
              <a:pPr eaLnBrk="1" hangingPunct="1">
                <a:spcBef>
                  <a:spcPct val="0"/>
                </a:spcBef>
              </a:pPr>
              <a:t>6</a:t>
            </a:fld>
            <a:endParaRPr lang="nl-NL" altLang="nl-BE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4638" cy="372745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507344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</a:t>
            </a:r>
            <a:endParaRPr lang="nl-BE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0" hasCustomPrompt="1"/>
          </p:nvPr>
        </p:nvSpPr>
        <p:spPr>
          <a:xfrm>
            <a:off x="465667" y="1141414"/>
            <a:ext cx="11262784" cy="5368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l-BE" dirty="0"/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153680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oersel -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302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3637281" y="344809"/>
            <a:ext cx="8091171" cy="3587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l-NL" dirty="0"/>
              <a:t>titel</a:t>
            </a:r>
            <a:endParaRPr lang="nl-BE" dirty="0"/>
          </a:p>
        </p:txBody>
      </p:sp>
      <p:pic>
        <p:nvPicPr>
          <p:cNvPr id="4" name="Picture 8" descr="ZOE_PR_LOGO_CMYK[1]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4" t="5910" r="2211" b="5682"/>
          <a:stretch>
            <a:fillRect/>
          </a:stretch>
        </p:blipFill>
        <p:spPr bwMode="auto">
          <a:xfrm>
            <a:off x="1" y="344488"/>
            <a:ext cx="182721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99001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99001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99001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99001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99001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99001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99001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99001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99001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afvalarme evenementen | gescheiden afval en </a:t>
            </a:r>
            <a:r>
              <a:rPr lang="nl-BE" dirty="0" err="1"/>
              <a:t>diftar</a:t>
            </a:r>
            <a:endParaRPr lang="nl-BE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pPr algn="ctr"/>
            <a:r>
              <a:rPr lang="nl-BE" sz="4400" dirty="0"/>
              <a:t>afvalarme evenementen </a:t>
            </a:r>
          </a:p>
          <a:p>
            <a:pPr algn="ctr"/>
            <a:r>
              <a:rPr lang="nl-BE" sz="4400" dirty="0">
                <a:solidFill>
                  <a:srgbClr val="C00000"/>
                </a:solidFill>
              </a:rPr>
              <a:t>gescheiden afval en </a:t>
            </a:r>
            <a:r>
              <a:rPr lang="nl-BE" sz="4400" dirty="0" err="1">
                <a:solidFill>
                  <a:srgbClr val="C00000"/>
                </a:solidFill>
              </a:rPr>
              <a:t>diftar</a:t>
            </a:r>
            <a:endParaRPr lang="nl-BE" sz="4400" dirty="0">
              <a:solidFill>
                <a:srgbClr val="C00000"/>
              </a:solidFill>
            </a:endParaRPr>
          </a:p>
          <a:p>
            <a:pPr algn="ctr"/>
            <a:r>
              <a:rPr lang="nl-BE" sz="1800" dirty="0"/>
              <a:t>presentatie adviesraden</a:t>
            </a:r>
          </a:p>
        </p:txBody>
      </p:sp>
    </p:spTree>
    <p:extLst>
      <p:ext uri="{BB962C8B-B14F-4D97-AF65-F5344CB8AC3E}">
        <p14:creationId xmlns:p14="http://schemas.microsoft.com/office/powerpoint/2010/main" val="48056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afvalarme evenementen | gescheiden afval en </a:t>
            </a:r>
            <a:r>
              <a:rPr lang="nl-BE" dirty="0" err="1"/>
              <a:t>diftar</a:t>
            </a:r>
            <a:br>
              <a:rPr lang="nl-BE" dirty="0"/>
            </a:br>
            <a:endParaRPr lang="nl-BE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0"/>
          </p:nvPr>
        </p:nvSpPr>
        <p:spPr>
          <a:xfrm>
            <a:off x="465667" y="872456"/>
            <a:ext cx="11262784" cy="5637884"/>
          </a:xfrm>
        </p:spPr>
        <p:txBody>
          <a:bodyPr/>
          <a:lstStyle/>
          <a:p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Gemeente Zoersel wil samen met de verenigingen aan afvalarme evenementen werken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Sinds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Herbruikbare bekers &amp; </a:t>
            </a:r>
            <a:r>
              <a:rPr lang="nl-N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wasunit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voor die bekers </a:t>
            </a:r>
          </a:p>
          <a:p>
            <a:r>
              <a:rPr lang="nl-N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werd </a:t>
            </a:r>
            <a:r>
              <a:rPr lang="nl-N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toegelicht op adviesraad najaar 2021</a:t>
            </a:r>
          </a:p>
          <a:p>
            <a:endParaRPr lang="nl-NL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vanaf maart 2022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nl-NL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iftar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(gedifferentieerde tarieven) kost afvalverwerking hangt af van hoeveelheid restafval die wordt aangeboden 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ook </a:t>
            </a:r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evenementen nieuwe restafvalcontainers 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waarvan de verwerkingskost per gewicht zal worden berekend. </a:t>
            </a:r>
            <a:endParaRPr lang="nl-B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Daarnaast op evenementen ook </a:t>
            </a:r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restafval en PMD scheiden 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(dus minder gewicht restafval). Er komen ook PMD containers, en verzamelafvalbakken voor zowel restafval als PMD.</a:t>
            </a:r>
            <a:r>
              <a:rPr lang="nl-N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r>
              <a:rPr lang="nl-NL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nl-N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 toegelicht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afvalarme evenementen | gescheiden afval en </a:t>
            </a:r>
            <a:r>
              <a:rPr lang="nl-BE" dirty="0" err="1"/>
              <a:t>diftar</a:t>
            </a:r>
            <a:endParaRPr lang="nl-BE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CA2061F-437C-49FC-99D2-85F784883205}"/>
              </a:ext>
            </a:extLst>
          </p:cNvPr>
          <p:cNvSpPr txBox="1"/>
          <p:nvPr/>
        </p:nvSpPr>
        <p:spPr>
          <a:xfrm>
            <a:off x="466531" y="1110344"/>
            <a:ext cx="1100079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achtergrond:</a:t>
            </a:r>
          </a:p>
          <a:p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Vanaf 2022 wordt het huisvuil in de gemeente Zoersel opgehaald volgens het </a:t>
            </a:r>
            <a:r>
              <a:rPr lang="nl-N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Diftarprincipe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, waarbij het huisvuil gewogen wordt. </a:t>
            </a:r>
          </a:p>
          <a:p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Sinds 2022 is men op evenementen verplicht om 90% van het PMD te sorteren, of te werken met herbruikbare bekers. Om de verenigingen te ondersteunen met het behalen deze doelstellingen gaat de gemeente hier de nodige materialen voor voorzien</a:t>
            </a:r>
            <a:endParaRPr lang="nl-B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403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afvalarme evenementen | gescheiden afval en </a:t>
            </a:r>
            <a:r>
              <a:rPr lang="nl-BE" dirty="0" err="1"/>
              <a:t>diftar</a:t>
            </a:r>
            <a:endParaRPr lang="nl-BE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BE" dirty="0"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9BF428A9-0FA2-4241-AE2E-6ED45BCDE4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763429"/>
              </p:ext>
            </p:extLst>
          </p:nvPr>
        </p:nvGraphicFramePr>
        <p:xfrm>
          <a:off x="461430" y="703584"/>
          <a:ext cx="11264903" cy="6018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8341">
                  <a:extLst>
                    <a:ext uri="{9D8B030D-6E8A-4147-A177-3AD203B41FA5}">
                      <a16:colId xmlns:a16="http://schemas.microsoft.com/office/drawing/2014/main" val="1300024858"/>
                    </a:ext>
                  </a:extLst>
                </a:gridCol>
                <a:gridCol w="615821">
                  <a:extLst>
                    <a:ext uri="{9D8B030D-6E8A-4147-A177-3AD203B41FA5}">
                      <a16:colId xmlns:a16="http://schemas.microsoft.com/office/drawing/2014/main" val="181463429"/>
                    </a:ext>
                  </a:extLst>
                </a:gridCol>
                <a:gridCol w="2189977">
                  <a:extLst>
                    <a:ext uri="{9D8B030D-6E8A-4147-A177-3AD203B41FA5}">
                      <a16:colId xmlns:a16="http://schemas.microsoft.com/office/drawing/2014/main" val="2987134093"/>
                    </a:ext>
                  </a:extLst>
                </a:gridCol>
                <a:gridCol w="201518">
                  <a:extLst>
                    <a:ext uri="{9D8B030D-6E8A-4147-A177-3AD203B41FA5}">
                      <a16:colId xmlns:a16="http://schemas.microsoft.com/office/drawing/2014/main" val="576680015"/>
                    </a:ext>
                  </a:extLst>
                </a:gridCol>
                <a:gridCol w="2759003">
                  <a:extLst>
                    <a:ext uri="{9D8B030D-6E8A-4147-A177-3AD203B41FA5}">
                      <a16:colId xmlns:a16="http://schemas.microsoft.com/office/drawing/2014/main" val="4056887507"/>
                    </a:ext>
                  </a:extLst>
                </a:gridCol>
                <a:gridCol w="681134">
                  <a:extLst>
                    <a:ext uri="{9D8B030D-6E8A-4147-A177-3AD203B41FA5}">
                      <a16:colId xmlns:a16="http://schemas.microsoft.com/office/drawing/2014/main" val="3955601384"/>
                    </a:ext>
                  </a:extLst>
                </a:gridCol>
                <a:gridCol w="2209109">
                  <a:extLst>
                    <a:ext uri="{9D8B030D-6E8A-4147-A177-3AD203B41FA5}">
                      <a16:colId xmlns:a16="http://schemas.microsoft.com/office/drawing/2014/main" val="3306938772"/>
                    </a:ext>
                  </a:extLst>
                </a:gridCol>
              </a:tblGrid>
              <a:tr h="3642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BE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 in uitleendienst: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b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BE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b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BE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vanaf maart 2022: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b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707349"/>
                  </a:ext>
                </a:extLst>
              </a:tr>
              <a:tr h="303669"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materiaal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max. 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stukprijs basistarief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materiaal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max. 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stukprijs basistarief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00366"/>
                  </a:ext>
                </a:extLst>
              </a:tr>
              <a:tr h="337524"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container 1100l restafval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€ 20 </a:t>
                      </a:r>
                      <a:r>
                        <a:rPr lang="nl-NL" sz="20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€ 55 verwerkingsforfait*</a:t>
                      </a:r>
                      <a:endParaRPr lang="nl-NL" sz="20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container 1100l restafval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€ 20 </a:t>
                      </a:r>
                      <a:r>
                        <a:rPr lang="nl-NL" sz="20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+ 0.2525/kilo restafval *</a:t>
                      </a:r>
                      <a:endParaRPr lang="nl-NL" sz="20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597758"/>
                  </a:ext>
                </a:extLst>
              </a:tr>
              <a:tr h="600018"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container 770l restafval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€ 15 </a:t>
                      </a:r>
                      <a:r>
                        <a:rPr lang="nl-NL" sz="20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€ 43 verwerkingsforfait*</a:t>
                      </a:r>
                      <a:endParaRPr lang="nl-NL" sz="20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container 240l restafval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€ 5 </a:t>
                      </a:r>
                      <a:r>
                        <a:rPr lang="nl-NL" sz="20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+ 0.2525/kilo restafval *</a:t>
                      </a:r>
                      <a:endParaRPr lang="nl-NL" sz="20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258966"/>
                  </a:ext>
                </a:extLst>
              </a:tr>
              <a:tr h="364292"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verzamelafvalbak 120l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€ 0,50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sorteerbak restafval 120l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€ 0,50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660591"/>
                  </a:ext>
                </a:extLst>
              </a:tr>
              <a:tr h="429126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20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*verwerkingsforfait wordt mee in factuur uitleendienst verwerkt</a:t>
                      </a:r>
                      <a:endParaRPr lang="nl-NL" sz="2000" b="0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nl-NL" sz="20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 factuur afvalverwerkingskost IGEAN rechtstreeks aan vereniging</a:t>
                      </a:r>
                      <a:endParaRPr lang="nl-NL" sz="2000" b="0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393589"/>
                  </a:ext>
                </a:extLst>
              </a:tr>
              <a:tr h="290218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 </a:t>
                      </a:r>
                    </a:p>
                  </a:txBody>
                  <a:tcPr marL="9411" marR="9411" marT="9411" marB="0" anchor="b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b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container 1100l PMD+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€ 20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122445"/>
                  </a:ext>
                </a:extLst>
              </a:tr>
              <a:tr h="418937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/</a:t>
                      </a:r>
                    </a:p>
                  </a:txBody>
                  <a:tcPr marL="9411" marR="9411" marT="9411" marB="0" anchor="b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b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container 770l PMD+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€ 15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89302"/>
                  </a:ext>
                </a:extLst>
              </a:tr>
              <a:tr h="412722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/</a:t>
                      </a:r>
                    </a:p>
                  </a:txBody>
                  <a:tcPr marL="9411" marR="9411" marT="9411" marB="0" anchor="b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b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sorteerbak PMD+ 120l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€ 0,50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428656"/>
                  </a:ext>
                </a:extLst>
              </a:tr>
              <a:tr h="3642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/</a:t>
                      </a:r>
                    </a:p>
                  </a:txBody>
                  <a:tcPr marL="9411" marR="9411" marT="9411" marB="0" anchor="b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b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PMD+ zak 120l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€ 2,5 </a:t>
                      </a:r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 10 zakken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325187"/>
                  </a:ext>
                </a:extLst>
              </a:tr>
              <a:tr h="426998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 </a:t>
                      </a:r>
                    </a:p>
                  </a:txBody>
                  <a:tcPr marL="9411" marR="9411" marT="9411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sorteerbak herbruikbare bekers 120l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€ 0,50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873718"/>
                  </a:ext>
                </a:extLst>
              </a:tr>
              <a:tr h="644870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was-unit herbruikbare bekers</a:t>
                      </a:r>
                      <a:endParaRPr lang="nl-B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nl-BE" dirty="0"/>
                    </a:p>
                  </a:txBody>
                  <a:tcPr marL="9411" marR="9411" marT="9411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€ 40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was-unit herbruikbare bekers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€ 40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811982"/>
                  </a:ext>
                </a:extLst>
              </a:tr>
              <a:tr h="34474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(doorverhuur herbruikbare bekers </a:t>
                      </a:r>
                      <a:r>
                        <a:rPr lang="nl-NL" sz="20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Ecocup</a:t>
                      </a:r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(REUZ)</a:t>
                      </a:r>
                      <a:endParaRPr lang="nl-NL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nl-BE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11" marR="9411" marT="9411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(doorverhuur herbruikbare bekers </a:t>
                      </a:r>
                      <a:r>
                        <a:rPr lang="nl-NL" sz="20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Ecocup</a:t>
                      </a:r>
                      <a:r>
                        <a:rPr lang="nl-NL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(REUZ)</a:t>
                      </a:r>
                    </a:p>
                  </a:txBody>
                  <a:tcPr marL="9411" marR="9411" marT="9411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460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877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afvalarme evenementen | gescheiden afval en </a:t>
            </a:r>
            <a:r>
              <a:rPr lang="nl-BE" dirty="0" err="1"/>
              <a:t>diftar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826D8CE-7190-4C6C-8BD8-8DADAC1ADA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praktisch</a:t>
            </a:r>
          </a:p>
          <a:p>
            <a:r>
              <a:rPr lang="nl-NL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voor evenement: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bestellen via de uitleendienst, </a:t>
            </a:r>
            <a:r>
              <a:rPr lang="nl-N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cfr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 reglement uitleendienst</a:t>
            </a:r>
          </a:p>
          <a:p>
            <a:r>
              <a:rPr lang="nl-NL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evenement: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alle afval uit de verzamelbakken in de containers (restafval en PMD)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technische dienst haalt 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IGEAN haalt vervolgens op bij technische dienst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te betalen: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gemeentelijke uitleenmaterialen (o.a. containers en verzamelbakken) mee in factuur uitleendienst, gratis bij speerpuntactie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restafval per gewicht via factuur IGEAN aan vereniging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PMD: zakken aangekocht door vereniging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0745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afvalarme evenementen | gescheiden afval en </a:t>
            </a:r>
            <a:r>
              <a:rPr lang="nl-BE" dirty="0" err="1"/>
              <a:t>diftar</a:t>
            </a:r>
            <a:endParaRPr lang="nl-BE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Gescheiden afval en </a:t>
            </a:r>
            <a:r>
              <a:rPr lang="nl-NL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diftar</a:t>
            </a:r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 evenementen: </a:t>
            </a:r>
            <a:r>
              <a:rPr lang="nl-NL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advies</a:t>
            </a:r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de raden ?</a:t>
            </a:r>
          </a:p>
          <a:p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0D0B3412-D831-40E1-8CF4-C741FAE7A78C}"/>
              </a:ext>
            </a:extLst>
          </p:cNvPr>
          <p:cNvSpPr/>
          <p:nvPr/>
        </p:nvSpPr>
        <p:spPr>
          <a:xfrm>
            <a:off x="465667" y="1518407"/>
            <a:ext cx="11262784" cy="6291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0679641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 Zoersel.potx" id="{74303C03-E5D1-48F5-B62E-423E57FDD369}" vid="{C0011BD6-8D38-4017-B79C-D33ADC590CF7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Zoersel</Template>
  <TotalTime>333</TotalTime>
  <Words>476</Words>
  <Application>Microsoft Office PowerPoint</Application>
  <PresentationFormat>Breedbeeld</PresentationFormat>
  <Paragraphs>118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Standaardontwerp</vt:lpstr>
      <vt:lpstr>afvalarme evenementen | gescheiden afval en diftar</vt:lpstr>
      <vt:lpstr>afvalarme evenementen | gescheiden afval en diftar </vt:lpstr>
      <vt:lpstr>afvalarme evenementen | gescheiden afval en diftar</vt:lpstr>
      <vt:lpstr>afvalarme evenementen | gescheiden afval en diftar</vt:lpstr>
      <vt:lpstr>afvalarme evenementen | gescheiden afval en diftar</vt:lpstr>
      <vt:lpstr>afvalarme evenementen | gescheiden afval en diftar</vt:lpstr>
    </vt:vector>
  </TitlesOfParts>
  <Company>Schaubroeck N.V.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afvalarme evenementen | herbruikbare bekers en wasunit</dc:title>
  <dc:creator>Joke Van de Vel</dc:creator>
  <cp:lastModifiedBy>Kristien Schryvers</cp:lastModifiedBy>
  <cp:revision>19</cp:revision>
  <cp:lastPrinted>2022-02-16T13:39:36Z</cp:lastPrinted>
  <dcterms:created xsi:type="dcterms:W3CDTF">2021-10-01T08:15:58Z</dcterms:created>
  <dcterms:modified xsi:type="dcterms:W3CDTF">2022-02-16T13:42:36Z</dcterms:modified>
</cp:coreProperties>
</file>