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05CC5-BCE9-4CBB-981E-2BBE18C94E67}" v="1" dt="2022-04-28T17:04:27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BE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BE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Hannelore.mason@cawantwerpen.be" TargetMode="External"/><Relationship Id="rId3" Type="http://schemas.openxmlformats.org/officeDocument/2006/relationships/hyperlink" Target="mailto:Ellen.verhulst@cawantwerpen.be" TargetMode="External"/><Relationship Id="rId7" Type="http://schemas.openxmlformats.org/officeDocument/2006/relationships/hyperlink" Target="mailto:ilias.elbouyalaoui@cawantwerp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oxanne.cauberghs@cawantwerpen.be" TargetMode="External"/><Relationship Id="rId5" Type="http://schemas.openxmlformats.org/officeDocument/2006/relationships/hyperlink" Target="mailto:hannelore.mason@cawantwerpen.be" TargetMode="External"/><Relationship Id="rId4" Type="http://schemas.openxmlformats.org/officeDocument/2006/relationships/hyperlink" Target="mailto:Florence.gommeren@cawantwerpen.be" TargetMode="External"/><Relationship Id="rId9" Type="http://schemas.openxmlformats.org/officeDocument/2006/relationships/hyperlink" Target="mailto:haiyet.benabid@cawantwerpen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c@cawantwerp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220500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BE" sz="8000" b="1" strike="noStrike" spc="-1">
                <a:solidFill>
                  <a:srgbClr val="F58220"/>
                </a:solidFill>
                <a:latin typeface="Calibri"/>
                <a:ea typeface="DejaVu Sans"/>
              </a:rPr>
              <a:t>JAC</a:t>
            </a:r>
            <a:endParaRPr lang="nl-BE" sz="8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BE" sz="80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ELZ</a:t>
            </a:r>
            <a:r>
              <a:rPr lang="nl-BE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nl-BE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3360" y="-1364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Picture 3"/>
          <p:cNvPicPr/>
          <p:nvPr/>
        </p:nvPicPr>
        <p:blipFill>
          <a:blip r:embed="rId2"/>
          <a:stretch/>
        </p:blipFill>
        <p:spPr>
          <a:xfrm>
            <a:off x="214920" y="166680"/>
            <a:ext cx="2934360" cy="2096280"/>
          </a:xfrm>
          <a:prstGeom prst="rect">
            <a:avLst/>
          </a:prstGeom>
          <a:ln>
            <a:noFill/>
          </a:ln>
        </p:spPr>
      </p:pic>
      <p:pic>
        <p:nvPicPr>
          <p:cNvPr id="79" name="Afbeelding 1"/>
          <p:cNvPicPr/>
          <p:nvPr/>
        </p:nvPicPr>
        <p:blipFill>
          <a:blip r:embed="rId3"/>
          <a:stretch/>
        </p:blipFill>
        <p:spPr>
          <a:xfrm>
            <a:off x="6579360" y="5969160"/>
            <a:ext cx="2383920" cy="704160"/>
          </a:xfrm>
          <a:prstGeom prst="rect">
            <a:avLst/>
          </a:prstGeom>
          <a:ln>
            <a:noFill/>
          </a:ln>
        </p:spPr>
      </p:pic>
      <p:sp>
        <p:nvSpPr>
          <p:cNvPr id="80" name="Line 3"/>
          <p:cNvSpPr/>
          <p:nvPr/>
        </p:nvSpPr>
        <p:spPr>
          <a:xfrm>
            <a:off x="3231720" y="13071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Line 4"/>
          <p:cNvSpPr/>
          <p:nvPr/>
        </p:nvSpPr>
        <p:spPr>
          <a:xfrm>
            <a:off x="3440880" y="582768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5"/>
          <p:cNvSpPr/>
          <p:nvPr/>
        </p:nvSpPr>
        <p:spPr>
          <a:xfrm>
            <a:off x="3440880" y="58752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Line 6"/>
          <p:cNvSpPr/>
          <p:nvPr/>
        </p:nvSpPr>
        <p:spPr>
          <a:xfrm>
            <a:off x="3231720" y="14133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Line 7"/>
          <p:cNvSpPr/>
          <p:nvPr/>
        </p:nvSpPr>
        <p:spPr>
          <a:xfrm>
            <a:off x="3231720" y="14922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08040" y="2171520"/>
            <a:ext cx="7755840" cy="32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-14400" y="-125640"/>
            <a:ext cx="28836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3"/>
          <p:cNvSpPr/>
          <p:nvPr/>
        </p:nvSpPr>
        <p:spPr>
          <a:xfrm>
            <a:off x="608040" y="214920"/>
            <a:ext cx="7755840" cy="12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379440" y="1615320"/>
            <a:ext cx="8214480" cy="39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379440" y="1615320"/>
            <a:ext cx="8215920" cy="39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Afbeelding 180"/>
          <p:cNvPicPr/>
          <p:nvPr/>
        </p:nvPicPr>
        <p:blipFill>
          <a:blip r:embed="rId2"/>
          <a:stretch/>
        </p:blipFill>
        <p:spPr>
          <a:xfrm>
            <a:off x="64440" y="22320"/>
            <a:ext cx="9111600" cy="684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79600" y="21661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-42840" y="-1310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3"/>
          <p:cNvSpPr/>
          <p:nvPr/>
        </p:nvSpPr>
        <p:spPr>
          <a:xfrm>
            <a:off x="3125520" y="13125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4"/>
          <p:cNvSpPr/>
          <p:nvPr/>
        </p:nvSpPr>
        <p:spPr>
          <a:xfrm>
            <a:off x="3312000" y="60480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Line 5"/>
          <p:cNvSpPr/>
          <p:nvPr/>
        </p:nvSpPr>
        <p:spPr>
          <a:xfrm>
            <a:off x="3317040" y="59760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Line 6"/>
          <p:cNvSpPr/>
          <p:nvPr/>
        </p:nvSpPr>
        <p:spPr>
          <a:xfrm>
            <a:off x="3125520" y="14187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Line 7"/>
          <p:cNvSpPr/>
          <p:nvPr/>
        </p:nvSpPr>
        <p:spPr>
          <a:xfrm>
            <a:off x="3125520" y="14976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8"/>
          <p:cNvSpPr/>
          <p:nvPr/>
        </p:nvSpPr>
        <p:spPr>
          <a:xfrm>
            <a:off x="579600" y="2095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9"/>
          <p:cNvSpPr/>
          <p:nvPr/>
        </p:nvSpPr>
        <p:spPr>
          <a:xfrm>
            <a:off x="351000" y="16099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351000" y="2790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CAW Huizen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351000" y="16099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3 CAW Huizen</a:t>
            </a:r>
            <a:endParaRPr lang="nl-BE" sz="2800" b="0" strike="noStrike" spc="-1">
              <a:latin typeface="Arial"/>
            </a:endParaRPr>
          </a:p>
          <a:p>
            <a:pPr marL="648000" lvl="2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NK: Brasschaat</a:t>
            </a:r>
            <a:endParaRPr lang="nl-BE" sz="2800" b="0" strike="noStrike" spc="-1">
              <a:latin typeface="Arial"/>
            </a:endParaRPr>
          </a:p>
          <a:p>
            <a:pPr marL="648000" lvl="2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VK: Zoersel</a:t>
            </a:r>
            <a:endParaRPr lang="nl-BE" sz="2800" b="0" strike="noStrike" spc="-1">
              <a:latin typeface="Arial"/>
            </a:endParaRPr>
          </a:p>
          <a:p>
            <a:pPr marL="648000" lvl="2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ZORA: Mortsel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Onthaalteam CAW: 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Jongeren (JAC) 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Volwassenen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Preventieve woonbegeleiding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193" name="Picture 3"/>
          <p:cNvPicPr/>
          <p:nvPr/>
        </p:nvPicPr>
        <p:blipFill>
          <a:blip r:embed="rId2"/>
          <a:stretch/>
        </p:blipFill>
        <p:spPr>
          <a:xfrm>
            <a:off x="7597080" y="1782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79600" y="21661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-42840" y="-1310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3"/>
          <p:cNvSpPr/>
          <p:nvPr/>
        </p:nvSpPr>
        <p:spPr>
          <a:xfrm>
            <a:off x="3125520" y="13125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4"/>
          <p:cNvSpPr/>
          <p:nvPr/>
        </p:nvSpPr>
        <p:spPr>
          <a:xfrm>
            <a:off x="3312000" y="60480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5"/>
          <p:cNvSpPr/>
          <p:nvPr/>
        </p:nvSpPr>
        <p:spPr>
          <a:xfrm>
            <a:off x="3317040" y="59760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Line 6"/>
          <p:cNvSpPr/>
          <p:nvPr/>
        </p:nvSpPr>
        <p:spPr>
          <a:xfrm>
            <a:off x="3125520" y="14187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ine 7"/>
          <p:cNvSpPr/>
          <p:nvPr/>
        </p:nvSpPr>
        <p:spPr>
          <a:xfrm>
            <a:off x="3125520" y="14976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8"/>
          <p:cNvSpPr/>
          <p:nvPr/>
        </p:nvSpPr>
        <p:spPr>
          <a:xfrm>
            <a:off x="579600" y="2095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351000" y="16099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351000" y="2790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JAC-werking ELZ’s buiten Antwerpen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04" name="CustomShape 11"/>
          <p:cNvSpPr/>
          <p:nvPr/>
        </p:nvSpPr>
        <p:spPr>
          <a:xfrm>
            <a:off x="351000" y="16099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Mobiele werking 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Arial"/>
              </a:rPr>
              <a:t>≠ outreachend werken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Afspraaklocaties bij jongeren in de buurt</a:t>
            </a:r>
            <a:endParaRPr lang="nl-BE" sz="2800" b="0" strike="noStrike" spc="-1">
              <a:latin typeface="Arial"/>
            </a:endParaRPr>
          </a:p>
          <a:p>
            <a:pPr marL="432000" lvl="1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JACorners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Steeds op afspraak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Vaste medewerkers per ELZ vertrekkend vanuit CAW Huizen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2"/>
          <a:stretch/>
        </p:blipFill>
        <p:spPr>
          <a:xfrm>
            <a:off x="7597080" y="1782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Line 4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Line 5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7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13" name="CustomShape 8"/>
          <p:cNvSpPr/>
          <p:nvPr/>
        </p:nvSpPr>
        <p:spPr>
          <a:xfrm>
            <a:off x="379440" y="28872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Vaste gezichten per ELZ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nl-BE" sz="2800" b="0" strike="noStrike" spc="-1">
              <a:latin typeface="Arial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  <p:sp>
        <p:nvSpPr>
          <p:cNvPr id="215" name="CustomShape 9"/>
          <p:cNvSpPr/>
          <p:nvPr/>
        </p:nvSpPr>
        <p:spPr>
          <a:xfrm>
            <a:off x="168120" y="1800000"/>
            <a:ext cx="1480680" cy="10702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Ilias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ELZ Zora</a:t>
            </a:r>
            <a:endParaRPr lang="nl-BE" sz="1500" b="0" strike="noStrike" spc="-1">
              <a:latin typeface="Arial"/>
            </a:endParaRPr>
          </a:p>
        </p:txBody>
      </p:sp>
      <p:sp>
        <p:nvSpPr>
          <p:cNvPr id="216" name="CustomShape 10"/>
          <p:cNvSpPr/>
          <p:nvPr/>
        </p:nvSpPr>
        <p:spPr>
          <a:xfrm>
            <a:off x="1968120" y="1800000"/>
            <a:ext cx="1480680" cy="10702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Hannelore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 ELZ Zora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ELZ VK</a:t>
            </a:r>
            <a:endParaRPr lang="nl-BE" sz="1500" b="0" strike="noStrike" spc="-1">
              <a:latin typeface="Arial"/>
            </a:endParaRPr>
          </a:p>
        </p:txBody>
      </p:sp>
      <p:sp>
        <p:nvSpPr>
          <p:cNvPr id="217" name="CustomShape 11"/>
          <p:cNvSpPr/>
          <p:nvPr/>
        </p:nvSpPr>
        <p:spPr>
          <a:xfrm>
            <a:off x="3840120" y="1800000"/>
            <a:ext cx="1480680" cy="10702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Roxanne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ELZ VK</a:t>
            </a:r>
            <a:endParaRPr lang="nl-BE" sz="1500" b="0" strike="noStrike" spc="-1">
              <a:latin typeface="Arial"/>
            </a:endParaRPr>
          </a:p>
        </p:txBody>
      </p:sp>
      <p:sp>
        <p:nvSpPr>
          <p:cNvPr id="218" name="CustomShape 12"/>
          <p:cNvSpPr/>
          <p:nvPr/>
        </p:nvSpPr>
        <p:spPr>
          <a:xfrm>
            <a:off x="5544000" y="1802520"/>
            <a:ext cx="1480680" cy="10702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Florence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ELZ NK</a:t>
            </a:r>
            <a:endParaRPr lang="nl-BE" sz="1500" b="0" strike="noStrike" spc="-1">
              <a:latin typeface="Arial"/>
            </a:endParaRPr>
          </a:p>
        </p:txBody>
      </p:sp>
      <p:sp>
        <p:nvSpPr>
          <p:cNvPr id="219" name="CustomShape 13"/>
          <p:cNvSpPr/>
          <p:nvPr/>
        </p:nvSpPr>
        <p:spPr>
          <a:xfrm>
            <a:off x="7344000" y="1800000"/>
            <a:ext cx="1480680" cy="10702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Ellen</a:t>
            </a:r>
            <a:endParaRPr lang="nl-BE" sz="15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ELZ NK</a:t>
            </a:r>
            <a:endParaRPr lang="nl-BE" sz="1500" b="0" strike="noStrike" spc="-1">
              <a:latin typeface="Arial"/>
            </a:endParaRPr>
          </a:p>
        </p:txBody>
      </p:sp>
      <p:pic>
        <p:nvPicPr>
          <p:cNvPr id="220" name="Afbeelding 11"/>
          <p:cNvPicPr/>
          <p:nvPr/>
        </p:nvPicPr>
        <p:blipFill>
          <a:blip r:embed="rId3"/>
          <a:srcRect t="17701" b="11407"/>
          <a:stretch/>
        </p:blipFill>
        <p:spPr>
          <a:xfrm>
            <a:off x="126000" y="3024000"/>
            <a:ext cx="1594800" cy="2011320"/>
          </a:xfrm>
          <a:prstGeom prst="rect">
            <a:avLst/>
          </a:prstGeom>
          <a:ln>
            <a:noFill/>
          </a:ln>
        </p:spPr>
      </p:pic>
      <p:pic>
        <p:nvPicPr>
          <p:cNvPr id="221" name="Tijdelijke aanduiding voor inhoud 6"/>
          <p:cNvPicPr/>
          <p:nvPr/>
        </p:nvPicPr>
        <p:blipFill>
          <a:blip r:embed="rId4"/>
          <a:srcRect l="21164" r="29447" b="51025"/>
          <a:stretch/>
        </p:blipFill>
        <p:spPr>
          <a:xfrm>
            <a:off x="7416000" y="2987280"/>
            <a:ext cx="1504800" cy="2045520"/>
          </a:xfrm>
          <a:prstGeom prst="rect">
            <a:avLst/>
          </a:prstGeom>
          <a:ln>
            <a:noFill/>
          </a:ln>
        </p:spPr>
      </p:pic>
      <p:pic>
        <p:nvPicPr>
          <p:cNvPr id="222" name="Tijdelijke aanduiding voor inhoud 6"/>
          <p:cNvPicPr/>
          <p:nvPr/>
        </p:nvPicPr>
        <p:blipFill>
          <a:blip r:embed="rId5"/>
          <a:srcRect l="21427" t="20673" r="27539" b="34031"/>
          <a:stretch/>
        </p:blipFill>
        <p:spPr>
          <a:xfrm>
            <a:off x="1897200" y="3024000"/>
            <a:ext cx="1720440" cy="2039760"/>
          </a:xfrm>
          <a:prstGeom prst="rect">
            <a:avLst/>
          </a:prstGeom>
          <a:ln>
            <a:noFill/>
          </a:ln>
        </p:spPr>
      </p:pic>
      <p:pic>
        <p:nvPicPr>
          <p:cNvPr id="223" name="Afbeelding 222"/>
          <p:cNvPicPr/>
          <p:nvPr/>
        </p:nvPicPr>
        <p:blipFill>
          <a:blip r:embed="rId6"/>
          <a:srcRect l="11215" r="36759" b="435"/>
          <a:stretch/>
        </p:blipFill>
        <p:spPr>
          <a:xfrm>
            <a:off x="5646600" y="3014640"/>
            <a:ext cx="1422000" cy="2044800"/>
          </a:xfrm>
          <a:prstGeom prst="rect">
            <a:avLst/>
          </a:prstGeom>
          <a:ln>
            <a:noFill/>
          </a:ln>
        </p:spPr>
      </p:pic>
      <p:sp>
        <p:nvSpPr>
          <p:cNvPr id="224" name="CustomShape 14"/>
          <p:cNvSpPr/>
          <p:nvPr/>
        </p:nvSpPr>
        <p:spPr>
          <a:xfrm>
            <a:off x="144000" y="5131800"/>
            <a:ext cx="8779680" cy="407880"/>
          </a:xfrm>
          <a:prstGeom prst="roundRect">
            <a:avLst>
              <a:gd name="adj" fmla="val 10000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38160" tIns="28440" rIns="38160" bIns="2844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nl-BE" sz="15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Teamco: Haiyet </a:t>
            </a:r>
            <a:endParaRPr lang="nl-BE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714600" y="216648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92160" y="-13068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3"/>
          <p:cNvSpPr/>
          <p:nvPr/>
        </p:nvSpPr>
        <p:spPr>
          <a:xfrm>
            <a:off x="3260520" y="131292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Line 4"/>
          <p:cNvSpPr/>
          <p:nvPr/>
        </p:nvSpPr>
        <p:spPr>
          <a:xfrm>
            <a:off x="3469680" y="583344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Line 5"/>
          <p:cNvSpPr/>
          <p:nvPr/>
        </p:nvSpPr>
        <p:spPr>
          <a:xfrm>
            <a:off x="3469680" y="588096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6"/>
          <p:cNvSpPr/>
          <p:nvPr/>
        </p:nvSpPr>
        <p:spPr>
          <a:xfrm>
            <a:off x="3260520" y="141912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Line 7"/>
          <p:cNvSpPr/>
          <p:nvPr/>
        </p:nvSpPr>
        <p:spPr>
          <a:xfrm>
            <a:off x="3260520" y="149796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8"/>
          <p:cNvSpPr/>
          <p:nvPr/>
        </p:nvSpPr>
        <p:spPr>
          <a:xfrm>
            <a:off x="714600" y="20988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9"/>
          <p:cNvSpPr/>
          <p:nvPr/>
        </p:nvSpPr>
        <p:spPr>
          <a:xfrm>
            <a:off x="486000" y="161028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34" name="CustomShape 10"/>
          <p:cNvSpPr/>
          <p:nvPr/>
        </p:nvSpPr>
        <p:spPr>
          <a:xfrm>
            <a:off x="486000" y="27936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Contactgegevens: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35" name="CustomShape 11"/>
          <p:cNvSpPr/>
          <p:nvPr/>
        </p:nvSpPr>
        <p:spPr>
          <a:xfrm>
            <a:off x="486000" y="161028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400" b="0" strike="noStrike" spc="-1">
              <a:latin typeface="Arial"/>
            </a:endParaRPr>
          </a:p>
        </p:txBody>
      </p:sp>
      <p:pic>
        <p:nvPicPr>
          <p:cNvPr id="236" name="Picture 3"/>
          <p:cNvPicPr/>
          <p:nvPr/>
        </p:nvPicPr>
        <p:blipFill>
          <a:blip r:embed="rId2"/>
          <a:stretch/>
        </p:blipFill>
        <p:spPr>
          <a:xfrm>
            <a:off x="7732080" y="178560"/>
            <a:ext cx="1357200" cy="967680"/>
          </a:xfrm>
          <a:prstGeom prst="rect">
            <a:avLst/>
          </a:prstGeom>
          <a:ln>
            <a:noFill/>
          </a:ln>
        </p:spPr>
      </p:pic>
      <p:sp>
        <p:nvSpPr>
          <p:cNvPr id="237" name="CustomShape 12"/>
          <p:cNvSpPr/>
          <p:nvPr/>
        </p:nvSpPr>
        <p:spPr>
          <a:xfrm>
            <a:off x="486000" y="1179000"/>
            <a:ext cx="7711200" cy="263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nl-B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ELZ Noorderkempen: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3"/>
              </a:rPr>
              <a:t>Ellen.verhulst@cawantwerpen.be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			0476 78 13 30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4"/>
              </a:rPr>
              <a:t>Florence.gommeren@cawantwerpen.be</a:t>
            </a:r>
            <a:r>
              <a:rPr lang="nl-BE" sz="2200" b="0" u="sng" strike="noStrike" spc="-1" dirty="0">
                <a:solidFill>
                  <a:srgbClr val="000000"/>
                </a:solidFill>
                <a:uFillTx/>
                <a:latin typeface="Arial"/>
                <a:ea typeface="Noto Sans CJK SC"/>
              </a:rPr>
              <a:t>	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0475 91 91 05</a:t>
            </a: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ELZ Voorkempen: 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5"/>
              </a:rPr>
              <a:t>hannelore.mason@cawantwerpen.be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		0476 76 15 66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6"/>
              </a:rPr>
              <a:t>roxanne.cauberghs@cawantwerpen.be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ELZ </a:t>
            </a:r>
            <a:r>
              <a:rPr lang="nl-BE" sz="2200" b="0" strike="noStrike" spc="-1" dirty="0" err="1">
                <a:solidFill>
                  <a:srgbClr val="000000"/>
                </a:solidFill>
                <a:latin typeface="Arial"/>
                <a:ea typeface="Noto Sans CJK SC"/>
              </a:rPr>
              <a:t>Zora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: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7"/>
              </a:rPr>
              <a:t>ilias.elbouyalaoui@cawantwerpen.be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		0476 78 16 84</a:t>
            </a:r>
            <a:endParaRPr lang="nl-BE" sz="2200" b="0" strike="noStrike" spc="-1" dirty="0">
              <a:latin typeface="Arial"/>
            </a:endParaRPr>
          </a:p>
          <a:p>
            <a:pPr marL="216000" indent="-207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8"/>
              </a:rPr>
              <a:t>Hannelore.mason@cawantwerpen.be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 		0476 76 15 66</a:t>
            </a: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200" b="0" strike="noStrike" spc="-1" dirty="0" err="1">
                <a:solidFill>
                  <a:srgbClr val="000000"/>
                </a:solidFill>
                <a:latin typeface="Arial"/>
                <a:ea typeface="Noto Sans CJK SC"/>
              </a:rPr>
              <a:t>Teamco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: </a:t>
            </a:r>
            <a:r>
              <a:rPr lang="nl-BE" sz="2200" b="0" u="sng" strike="noStrike" spc="-1" dirty="0">
                <a:solidFill>
                  <a:srgbClr val="0000FF"/>
                </a:solidFill>
                <a:uFillTx/>
                <a:latin typeface="Arial"/>
                <a:ea typeface="Noto Sans CJK SC"/>
                <a:hlinkClick r:id="rId9"/>
              </a:rPr>
              <a:t>haiyet.benabid@cawantwerpen.be</a:t>
            </a:r>
            <a:r>
              <a:rPr lang="nl-BE" sz="22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Line 4"/>
          <p:cNvSpPr/>
          <p:nvPr/>
        </p:nvSpPr>
        <p:spPr>
          <a:xfrm>
            <a:off x="3384000" y="60480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Line 5"/>
          <p:cNvSpPr/>
          <p:nvPr/>
        </p:nvSpPr>
        <p:spPr>
          <a:xfrm>
            <a:off x="3384000" y="619164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Line 6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Line 7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8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9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47" name="CustomShape 10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Contactgegevens JAC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48" name="CustomShape 11"/>
          <p:cNvSpPr/>
          <p:nvPr/>
        </p:nvSpPr>
        <p:spPr>
          <a:xfrm>
            <a:off x="379440" y="1615320"/>
            <a:ext cx="248940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nl-BE" sz="2400" b="0" strike="noStrike" spc="-1">
              <a:latin typeface="Arial"/>
            </a:endParaRPr>
          </a:p>
        </p:txBody>
      </p:sp>
      <p:pic>
        <p:nvPicPr>
          <p:cNvPr id="249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  <p:sp>
        <p:nvSpPr>
          <p:cNvPr id="250" name="CustomShape 12"/>
          <p:cNvSpPr/>
          <p:nvPr/>
        </p:nvSpPr>
        <p:spPr>
          <a:xfrm>
            <a:off x="360720" y="3672720"/>
            <a:ext cx="3084840" cy="23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JAC Antwerpen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Korte Nieuwstraat 26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2000 Antwerpen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Open deur: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Ma: 10-12u30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Woe: 13-17u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Of op afspraak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</p:txBody>
      </p:sp>
      <p:sp>
        <p:nvSpPr>
          <p:cNvPr id="251" name="CustomShape 13"/>
          <p:cNvSpPr/>
          <p:nvPr/>
        </p:nvSpPr>
        <p:spPr>
          <a:xfrm>
            <a:off x="379440" y="1615320"/>
            <a:ext cx="248940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nl-BE" sz="2400" b="0" strike="noStrike" spc="-1">
              <a:latin typeface="Arial"/>
            </a:endParaRPr>
          </a:p>
        </p:txBody>
      </p:sp>
      <p:sp>
        <p:nvSpPr>
          <p:cNvPr id="252" name="CustomShape 14"/>
          <p:cNvSpPr/>
          <p:nvPr/>
        </p:nvSpPr>
        <p:spPr>
          <a:xfrm>
            <a:off x="4392000" y="1656000"/>
            <a:ext cx="248940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nl-BE" sz="2400" b="0" strike="noStrike" spc="-1">
              <a:latin typeface="Arial"/>
            </a:endParaRPr>
          </a:p>
        </p:txBody>
      </p:sp>
      <p:sp>
        <p:nvSpPr>
          <p:cNvPr id="253" name="CustomShape 15"/>
          <p:cNvSpPr/>
          <p:nvPr/>
        </p:nvSpPr>
        <p:spPr>
          <a:xfrm>
            <a:off x="3384000" y="3680640"/>
            <a:ext cx="3013560" cy="18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JACpunt Kalmthout 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Dorpstraat 3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2920 Kalmthout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Open deur: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Woe: 13-17u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Vrij: 10-12u30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Of op afspraak</a:t>
            </a:r>
            <a:endParaRPr lang="nl-BE" sz="1800" b="0" strike="noStrike" spc="-1">
              <a:latin typeface="Arial"/>
            </a:endParaRPr>
          </a:p>
        </p:txBody>
      </p:sp>
      <p:sp>
        <p:nvSpPr>
          <p:cNvPr id="254" name="CustomShape 16"/>
          <p:cNvSpPr/>
          <p:nvPr/>
        </p:nvSpPr>
        <p:spPr>
          <a:xfrm>
            <a:off x="379440" y="2359800"/>
            <a:ext cx="2149560" cy="5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Telefonisch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03 232 27 28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</p:txBody>
      </p:sp>
      <p:sp>
        <p:nvSpPr>
          <p:cNvPr id="255" name="CustomShape 17"/>
          <p:cNvSpPr/>
          <p:nvPr/>
        </p:nvSpPr>
        <p:spPr>
          <a:xfrm>
            <a:off x="6382440" y="3687480"/>
            <a:ext cx="2580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Afspraak op locatie</a:t>
            </a:r>
            <a:endParaRPr lang="nl-B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in een JACorner</a:t>
            </a:r>
            <a:endParaRPr lang="nl-B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</p:txBody>
      </p:sp>
      <p:sp>
        <p:nvSpPr>
          <p:cNvPr id="256" name="CustomShape 18"/>
          <p:cNvSpPr/>
          <p:nvPr/>
        </p:nvSpPr>
        <p:spPr>
          <a:xfrm>
            <a:off x="379440" y="1522440"/>
            <a:ext cx="3354120" cy="5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Mail</a:t>
            </a:r>
            <a:r>
              <a:rPr lang="nl-B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nl-BE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jac@cawantwerpen.be</a:t>
            </a: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Chat: </a:t>
            </a:r>
            <a:r>
              <a:rPr lang="nl-BE" sz="1800" b="0" strike="noStrike" spc="-1">
                <a:solidFill>
                  <a:srgbClr val="0000FF"/>
                </a:solidFill>
                <a:latin typeface="Arial"/>
                <a:ea typeface="DejaVu Sans"/>
              </a:rPr>
              <a:t>http://www.jac.be</a:t>
            </a:r>
            <a:endParaRPr lang="nl-BE" sz="1800" b="0" strike="noStrike" spc="-1">
              <a:latin typeface="Arial"/>
            </a:endParaRPr>
          </a:p>
        </p:txBody>
      </p:sp>
      <p:graphicFrame>
        <p:nvGraphicFramePr>
          <p:cNvPr id="257" name="Table 19"/>
          <p:cNvGraphicFramePr/>
          <p:nvPr/>
        </p:nvGraphicFramePr>
        <p:xfrm>
          <a:off x="2580120" y="2340720"/>
          <a:ext cx="6247440" cy="1042200"/>
        </p:xfrm>
        <a:graphic>
          <a:graphicData uri="http://schemas.openxmlformats.org/drawingml/2006/table">
            <a:tbl>
              <a:tblPr/>
              <a:tblGrid>
                <a:gridCol w="67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6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Ma</a:t>
                      </a:r>
                      <a:endParaRPr lang="nl-BE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Di</a:t>
                      </a:r>
                      <a:endParaRPr lang="nl-BE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Woe</a:t>
                      </a:r>
                      <a:endParaRPr lang="nl-BE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Don</a:t>
                      </a:r>
                      <a:endParaRPr lang="nl-BE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vrij</a:t>
                      </a:r>
                      <a:endParaRPr lang="nl-BE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000" b="1" strike="noStrike" spc="-1">
                          <a:latin typeface="Arial"/>
                        </a:rPr>
                        <a:t>Voor middag</a:t>
                      </a:r>
                      <a:endParaRPr lang="nl-BE" sz="1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10u-12u30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//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//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//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10u-12u30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000" b="1" strike="noStrike" spc="-1">
                          <a:latin typeface="Arial"/>
                        </a:rPr>
                        <a:t>Na middag</a:t>
                      </a:r>
                      <a:endParaRPr lang="nl-BE" sz="1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13u-17u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13u-17u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13u-17u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13u-17u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300" b="1" strike="noStrike" spc="-1">
                          <a:latin typeface="Arial"/>
                        </a:rPr>
                        <a:t>13u-17u</a:t>
                      </a:r>
                      <a:endParaRPr lang="nl-BE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Line 4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Line 5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6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7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265" name="CustomShape 8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Afspraaklocaties – JACorners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nl-B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StaVaZa januari 2022</a:t>
            </a:r>
            <a:endParaRPr lang="nl-BE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nl-BE" sz="1800" b="0" strike="noStrike" spc="-1">
              <a:latin typeface="Arial"/>
            </a:endParaRPr>
          </a:p>
        </p:txBody>
      </p:sp>
      <p:sp>
        <p:nvSpPr>
          <p:cNvPr id="266" name="CustomShape 9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</p:txBody>
      </p:sp>
      <p:pic>
        <p:nvPicPr>
          <p:cNvPr id="267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  <p:graphicFrame>
        <p:nvGraphicFramePr>
          <p:cNvPr id="268" name="Table 10"/>
          <p:cNvGraphicFramePr/>
          <p:nvPr/>
        </p:nvGraphicFramePr>
        <p:xfrm>
          <a:off x="285480" y="1539720"/>
          <a:ext cx="8474040" cy="4762440"/>
        </p:xfrm>
        <a:graphic>
          <a:graphicData uri="http://schemas.openxmlformats.org/drawingml/2006/table">
            <a:tbl>
              <a:tblPr/>
              <a:tblGrid>
                <a:gridCol w="175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ELZ NK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Brasschaat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CAWhuis Noorderkempen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TEJO Brasschaat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Kalmthout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JACpunt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Essen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JOT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Kapellen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‘t Kaartershuisje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2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ELZ VK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Schilde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Warme Williamhuis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Wijnegem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Jeugdhuis Ahoy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Malle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Huis van het kind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Sociaal huis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Buurtpunt De Blomme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Zandhoven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JOTH-huis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strike="noStrike" spc="-1">
                          <a:latin typeface="Arial"/>
                        </a:rPr>
                        <a:t>Zoersel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strike="noStrike" spc="-1">
                          <a:latin typeface="Arial"/>
                        </a:rPr>
                        <a:t>CAWhuis Voorkempen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5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1" strike="noStrike" spc="-1">
                          <a:latin typeface="Arial"/>
                        </a:rPr>
                        <a:t>ELZ ZORA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Edegem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Jeugdhuis Nootuitgang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Mortsel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JOC Mortsel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CAWhuis Mortsel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 Borsbeek</a:t>
                      </a:r>
                    </a:p>
                  </a:txBody>
                  <a:tcP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sz="1400" b="0" strike="noStrike" spc="-1">
                          <a:latin typeface="Arial"/>
                        </a:rPr>
                        <a:t>Tirolerhof</a:t>
                      </a:r>
                    </a:p>
                  </a:txBody>
                  <a:tcPr marL="90000" marR="90000"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85800" y="21607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63360" y="-1364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3"/>
          <p:cNvSpPr/>
          <p:nvPr/>
        </p:nvSpPr>
        <p:spPr>
          <a:xfrm>
            <a:off x="3231720" y="13071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Line 4"/>
          <p:cNvSpPr/>
          <p:nvPr/>
        </p:nvSpPr>
        <p:spPr>
          <a:xfrm>
            <a:off x="3440880" y="582768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Line 5"/>
          <p:cNvSpPr/>
          <p:nvPr/>
        </p:nvSpPr>
        <p:spPr>
          <a:xfrm>
            <a:off x="3440880" y="58752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Line 6"/>
          <p:cNvSpPr/>
          <p:nvPr/>
        </p:nvSpPr>
        <p:spPr>
          <a:xfrm>
            <a:off x="3231720" y="14133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7"/>
          <p:cNvSpPr/>
          <p:nvPr/>
        </p:nvSpPr>
        <p:spPr>
          <a:xfrm>
            <a:off x="3231720" y="14922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685800" y="2041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9"/>
          <p:cNvSpPr/>
          <p:nvPr/>
        </p:nvSpPr>
        <p:spPr>
          <a:xfrm>
            <a:off x="457200" y="16045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457200" y="2736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Wat?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95" name="CustomShape 11"/>
          <p:cNvSpPr/>
          <p:nvPr/>
        </p:nvSpPr>
        <p:spPr>
          <a:xfrm>
            <a:off x="457200" y="16045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Jongerenadviescentrum –  Jongerenonthaal CAW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Laagdrempelige hulpverleningstrajecten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Geen tastbaar aanbod 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12 tot 25 jaar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Alle vragen of problemen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Gratis, anoniem &amp; vrijwillig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Beroepsgeheim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96" name="Picture 3"/>
          <p:cNvPicPr/>
          <p:nvPr/>
        </p:nvPicPr>
        <p:blipFill>
          <a:blip r:embed="rId2"/>
          <a:stretch/>
        </p:blipFill>
        <p:spPr>
          <a:xfrm>
            <a:off x="7703280" y="1728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90400" y="223200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Line 4"/>
          <p:cNvSpPr/>
          <p:nvPr/>
        </p:nvSpPr>
        <p:spPr>
          <a:xfrm>
            <a:off x="3339360" y="59796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Line 5"/>
          <p:cNvSpPr/>
          <p:nvPr/>
        </p:nvSpPr>
        <p:spPr>
          <a:xfrm>
            <a:off x="3363120" y="605088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Line 6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7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8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9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06" name="CustomShape 10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Hoe?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07" name="CustomShape 11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‘De hulpvraag van de jongere’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Zo kort als mogelijk, zo lang als nodig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Niet langdurig en niet intensief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Krachtgericht en op maat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Integrale aanpak 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De jongere heeft de regie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Methodisch kader: oplossingsgericht, contextueel</a:t>
            </a: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Gedeelde zorg met partners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Line 4"/>
          <p:cNvSpPr/>
          <p:nvPr/>
        </p:nvSpPr>
        <p:spPr>
          <a:xfrm>
            <a:off x="3363120" y="583848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5"/>
          <p:cNvSpPr/>
          <p:nvPr/>
        </p:nvSpPr>
        <p:spPr>
          <a:xfrm>
            <a:off x="3363120" y="58860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Line 6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Line 7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8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9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18" name="CustomShape 10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Fases traject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19" name="CustomShape 11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nl-B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3200" b="0" strike="noStrike" spc="-1">
              <a:latin typeface="Arial"/>
            </a:endParaRPr>
          </a:p>
        </p:txBody>
      </p:sp>
      <p:pic>
        <p:nvPicPr>
          <p:cNvPr id="120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  <p:pic>
        <p:nvPicPr>
          <p:cNvPr id="121" name="Afbeelding 120"/>
          <p:cNvPicPr/>
          <p:nvPr/>
        </p:nvPicPr>
        <p:blipFill>
          <a:blip r:embed="rId3"/>
          <a:stretch/>
        </p:blipFill>
        <p:spPr>
          <a:xfrm>
            <a:off x="0" y="1656000"/>
            <a:ext cx="9141120" cy="51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4"/>
          <p:cNvSpPr/>
          <p:nvPr/>
        </p:nvSpPr>
        <p:spPr>
          <a:xfrm>
            <a:off x="3339360" y="59796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Line 5"/>
          <p:cNvSpPr/>
          <p:nvPr/>
        </p:nvSpPr>
        <p:spPr>
          <a:xfrm>
            <a:off x="3363120" y="605088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Line 6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Line 7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8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31" name="CustomShape 10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Hulpverleningsproces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32" name="CustomShape 11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8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Aanmelding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door jongere of door derde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Contact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via telefoon, mail, chat met of zonder afspraak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8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Eerste gesprek(ken): 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werking JAC toelichten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vraagverduidelijking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verkenning verschillende levensdomeinen, context &amp; hulpverleningshistorie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133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3"/>
          <p:cNvSpPr/>
          <p:nvPr/>
        </p:nvSpPr>
        <p:spPr>
          <a:xfrm>
            <a:off x="3153960" y="13179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4"/>
          <p:cNvSpPr/>
          <p:nvPr/>
        </p:nvSpPr>
        <p:spPr>
          <a:xfrm>
            <a:off x="3339360" y="59796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5"/>
          <p:cNvSpPr/>
          <p:nvPr/>
        </p:nvSpPr>
        <p:spPr>
          <a:xfrm>
            <a:off x="3363120" y="605088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6"/>
          <p:cNvSpPr/>
          <p:nvPr/>
        </p:nvSpPr>
        <p:spPr>
          <a:xfrm>
            <a:off x="3153960" y="14241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7"/>
          <p:cNvSpPr/>
          <p:nvPr/>
        </p:nvSpPr>
        <p:spPr>
          <a:xfrm>
            <a:off x="3153960" y="15030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9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379440" y="2844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1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8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Start </a:t>
            </a: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traject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Hulpverleningsvoorstel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nl-BE" sz="2800" b="0" strike="noStrike" spc="-1">
              <a:latin typeface="Arial"/>
            </a:endParaRPr>
          </a:p>
          <a:p>
            <a:pPr marL="648000" lvl="2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Intern: kortdurende traject rond allerlei thema’s in haalbare doelstellingen</a:t>
            </a:r>
            <a:endParaRPr lang="nl-BE" sz="2800" b="0" strike="noStrike" spc="-1">
              <a:latin typeface="Arial"/>
            </a:endParaRPr>
          </a:p>
          <a:p>
            <a:pPr marL="648000" lvl="2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Extern: samenwerking met betrokken partijen (context, diensten , …)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80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Afronding</a:t>
            </a: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Jongere kan zelf verder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Doorverwijzing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</p:txBody>
      </p:sp>
      <p:pic>
        <p:nvPicPr>
          <p:cNvPr id="145" name="Picture 3"/>
          <p:cNvPicPr/>
          <p:nvPr/>
        </p:nvPicPr>
        <p:blipFill>
          <a:blip r:embed="rId2"/>
          <a:stretch/>
        </p:blipFill>
        <p:spPr>
          <a:xfrm>
            <a:off x="7625520" y="1836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79600" y="21661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-42840" y="-1310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3"/>
          <p:cNvSpPr/>
          <p:nvPr/>
        </p:nvSpPr>
        <p:spPr>
          <a:xfrm>
            <a:off x="3125520" y="13125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4"/>
          <p:cNvSpPr/>
          <p:nvPr/>
        </p:nvSpPr>
        <p:spPr>
          <a:xfrm>
            <a:off x="3312000" y="60480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Line 5"/>
          <p:cNvSpPr/>
          <p:nvPr/>
        </p:nvSpPr>
        <p:spPr>
          <a:xfrm>
            <a:off x="3317040" y="59760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Line 6"/>
          <p:cNvSpPr/>
          <p:nvPr/>
        </p:nvSpPr>
        <p:spPr>
          <a:xfrm>
            <a:off x="3125520" y="14187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7"/>
          <p:cNvSpPr/>
          <p:nvPr/>
        </p:nvSpPr>
        <p:spPr>
          <a:xfrm>
            <a:off x="3125520" y="14976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8"/>
          <p:cNvSpPr/>
          <p:nvPr/>
        </p:nvSpPr>
        <p:spPr>
          <a:xfrm>
            <a:off x="579600" y="2095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9"/>
          <p:cNvSpPr/>
          <p:nvPr/>
        </p:nvSpPr>
        <p:spPr>
          <a:xfrm>
            <a:off x="351000" y="16099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351000" y="2790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Overige dienstverlening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>
            <a:off x="349560" y="16099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Telefonisch consult: ondersteuning, vraagverduidelijking, info, advies, coaching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0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Preventie: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bekendmaking (o.a. online)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vorming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JAC-voorstellingen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jeugdwelzijnsbeurzen</a:t>
            </a:r>
            <a:endParaRPr lang="nl-BE" sz="2800" b="0" strike="noStrike" spc="-1">
              <a:latin typeface="Arial"/>
            </a:endParaRPr>
          </a:p>
          <a:p>
            <a:pPr marL="432000" lvl="1" indent="-208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adviesfunctie scholen, jeugdwerkers en lokale actoren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157" name="Picture 3"/>
          <p:cNvPicPr/>
          <p:nvPr/>
        </p:nvPicPr>
        <p:blipFill>
          <a:blip r:embed="rId2"/>
          <a:stretch/>
        </p:blipFill>
        <p:spPr>
          <a:xfrm>
            <a:off x="7597080" y="1782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08040" y="21715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"/>
          <p:cNvSpPr/>
          <p:nvPr/>
        </p:nvSpPr>
        <p:spPr>
          <a:xfrm>
            <a:off x="-14400" y="-1256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608040" y="2149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379440" y="16153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379440" y="16153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Afbeelding 162"/>
          <p:cNvPicPr/>
          <p:nvPr/>
        </p:nvPicPr>
        <p:blipFill>
          <a:blip r:embed="rId2"/>
          <a:stretch/>
        </p:blipFill>
        <p:spPr>
          <a:xfrm>
            <a:off x="504720" y="22320"/>
            <a:ext cx="8228880" cy="684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79600" y="2166120"/>
            <a:ext cx="7754040" cy="32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-42840" y="-131040"/>
            <a:ext cx="286560" cy="2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3"/>
          <p:cNvSpPr/>
          <p:nvPr/>
        </p:nvSpPr>
        <p:spPr>
          <a:xfrm>
            <a:off x="3125520" y="1312560"/>
            <a:ext cx="5848920" cy="360"/>
          </a:xfrm>
          <a:prstGeom prst="line">
            <a:avLst/>
          </a:prstGeom>
          <a:ln w="1144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4"/>
          <p:cNvSpPr/>
          <p:nvPr/>
        </p:nvSpPr>
        <p:spPr>
          <a:xfrm>
            <a:off x="3312000" y="6048000"/>
            <a:ext cx="5538960" cy="360"/>
          </a:xfrm>
          <a:prstGeom prst="line">
            <a:avLst/>
          </a:prstGeom>
          <a:ln w="22320">
            <a:solidFill>
              <a:srgbClr val="304E8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Line 5"/>
          <p:cNvSpPr/>
          <p:nvPr/>
        </p:nvSpPr>
        <p:spPr>
          <a:xfrm>
            <a:off x="3317040" y="5976000"/>
            <a:ext cx="5538960" cy="360"/>
          </a:xfrm>
          <a:prstGeom prst="line">
            <a:avLst/>
          </a:prstGeom>
          <a:ln w="22320">
            <a:solidFill>
              <a:srgbClr val="BF007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Line 6"/>
          <p:cNvSpPr/>
          <p:nvPr/>
        </p:nvSpPr>
        <p:spPr>
          <a:xfrm>
            <a:off x="3125520" y="1418760"/>
            <a:ext cx="5848560" cy="360"/>
          </a:xfrm>
          <a:prstGeom prst="line">
            <a:avLst/>
          </a:prstGeom>
          <a:ln w="44280">
            <a:solidFill>
              <a:srgbClr val="F783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Line 7"/>
          <p:cNvSpPr/>
          <p:nvPr/>
        </p:nvSpPr>
        <p:spPr>
          <a:xfrm>
            <a:off x="3125520" y="1497600"/>
            <a:ext cx="5848560" cy="360"/>
          </a:xfrm>
          <a:prstGeom prst="line">
            <a:avLst/>
          </a:prstGeom>
          <a:ln w="44280">
            <a:solidFill>
              <a:srgbClr val="AAA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579600" y="209520"/>
            <a:ext cx="7754040" cy="12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9"/>
          <p:cNvSpPr/>
          <p:nvPr/>
        </p:nvSpPr>
        <p:spPr>
          <a:xfrm>
            <a:off x="351000" y="1609920"/>
            <a:ext cx="8212680" cy="39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351000" y="279000"/>
            <a:ext cx="8212680" cy="11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nl-B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7 EersteLijnsZones</a:t>
            </a:r>
            <a:endParaRPr lang="nl-BE" sz="2800" b="0" strike="noStrike" spc="-1"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351000" y="1609920"/>
            <a:ext cx="8214120" cy="39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4 ELZ’s in Antwerpen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Noord-Antwerpen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Oost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Antwerpen-Centrum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Zuid</a:t>
            </a:r>
            <a:endParaRPr lang="nl-BE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BE" sz="2800" b="0" strike="noStrike" spc="-1">
              <a:latin typeface="Arial"/>
            </a:endParaRPr>
          </a:p>
          <a:p>
            <a:pPr marL="216000" indent="-207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3 ELZ’s buiten Antwerpen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Noorderkempen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Voorkempen</a:t>
            </a:r>
            <a:endParaRPr lang="nl-BE" sz="2800" b="0" strike="noStrike" spc="-1">
              <a:latin typeface="Arial"/>
            </a:endParaRPr>
          </a:p>
          <a:p>
            <a:pPr marL="432000" lvl="1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 ZORA</a:t>
            </a:r>
            <a:endParaRPr lang="nl-BE" sz="2800" b="0" strike="noStrike" spc="-1">
              <a:latin typeface="Arial"/>
            </a:endParaRPr>
          </a:p>
        </p:txBody>
      </p:sp>
      <p:pic>
        <p:nvPicPr>
          <p:cNvPr id="175" name="Picture 3"/>
          <p:cNvPicPr/>
          <p:nvPr/>
        </p:nvPicPr>
        <p:blipFill>
          <a:blip r:embed="rId2"/>
          <a:stretch/>
        </p:blipFill>
        <p:spPr>
          <a:xfrm>
            <a:off x="7597080" y="178200"/>
            <a:ext cx="1357200" cy="9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545</Words>
  <Application>Microsoft Office PowerPoint</Application>
  <PresentationFormat>Diavoorstelling (4:3)</PresentationFormat>
  <Paragraphs>207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 ELZ</dc:title>
  <dc:subject/>
  <dc:creator>Chris</dc:creator>
  <dc:description/>
  <cp:lastModifiedBy>Kristien Schryvers</cp:lastModifiedBy>
  <cp:revision>207</cp:revision>
  <cp:lastPrinted>2021-08-04T10:16:47Z</cp:lastPrinted>
  <dcterms:created xsi:type="dcterms:W3CDTF">2019-05-06T21:03:22Z</dcterms:created>
  <dcterms:modified xsi:type="dcterms:W3CDTF">2022-04-28T17:04:37Z</dcterms:modified>
  <dc:language>nl-BE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