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sldIdLst>
    <p:sldId id="256" r:id="rId2"/>
    <p:sldId id="267" r:id="rId3"/>
    <p:sldId id="257" r:id="rId4"/>
    <p:sldId id="258" r:id="rId5"/>
    <p:sldId id="259" r:id="rId6"/>
    <p:sldId id="262" r:id="rId7"/>
    <p:sldId id="263" r:id="rId8"/>
    <p:sldId id="264" r:id="rId9"/>
    <p:sldId id="265" r:id="rId10"/>
    <p:sldId id="266" r:id="rId11"/>
    <p:sldId id="268" r:id="rId12"/>
    <p:sldId id="269" r:id="rId13"/>
  </p:sldIdLst>
  <p:sldSz cx="12192000" cy="6858000"/>
  <p:notesSz cx="6797675" cy="992663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119" autoAdjust="0"/>
  </p:normalViewPr>
  <p:slideViewPr>
    <p:cSldViewPr snapToGrid="0">
      <p:cViewPr varScale="1">
        <p:scale>
          <a:sx n="85" d="100"/>
          <a:sy n="85" d="100"/>
        </p:scale>
        <p:origin x="15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AFA4032-3A96-4FB5-9725-2D14E66BBFD6}" type="datetimeFigureOut">
              <a:rPr lang="nl-BE" smtClean="0"/>
              <a:t>8/08/2023</a:t>
            </a:fld>
            <a:endParaRPr lang="nl-BE"/>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0D333BB-32CF-4DE3-A7DC-6ADB80EB0E9E}" type="slidenum">
              <a:rPr lang="nl-BE" smtClean="0"/>
              <a:t>‹nr.›</a:t>
            </a:fld>
            <a:endParaRPr lang="nl-BE"/>
          </a:p>
        </p:txBody>
      </p:sp>
    </p:spTree>
    <p:extLst>
      <p:ext uri="{BB962C8B-B14F-4D97-AF65-F5344CB8AC3E}">
        <p14:creationId xmlns:p14="http://schemas.microsoft.com/office/powerpoint/2010/main" val="4051287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60D333BB-32CF-4DE3-A7DC-6ADB80EB0E9E}" type="slidenum">
              <a:rPr lang="nl-BE" smtClean="0"/>
              <a:t>1</a:t>
            </a:fld>
            <a:endParaRPr lang="nl-BE"/>
          </a:p>
        </p:txBody>
      </p:sp>
    </p:spTree>
    <p:extLst>
      <p:ext uri="{BB962C8B-B14F-4D97-AF65-F5344CB8AC3E}">
        <p14:creationId xmlns:p14="http://schemas.microsoft.com/office/powerpoint/2010/main" val="2076608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60D333BB-32CF-4DE3-A7DC-6ADB80EB0E9E}" type="slidenum">
              <a:rPr lang="nl-BE" smtClean="0"/>
              <a:t>12</a:t>
            </a:fld>
            <a:endParaRPr lang="nl-BE"/>
          </a:p>
        </p:txBody>
      </p:sp>
    </p:spTree>
    <p:extLst>
      <p:ext uri="{BB962C8B-B14F-4D97-AF65-F5344CB8AC3E}">
        <p14:creationId xmlns:p14="http://schemas.microsoft.com/office/powerpoint/2010/main" val="3218792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8/8/2023</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4008874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8/8/2023</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354979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8/8/2023</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540709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8/8/2023</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2695861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8/8/2023</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1063883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8/8/2023</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1577814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8/8/2023</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4044832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8/8/2023</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168674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8/8/2023</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268371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8/8/2023</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333570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8/8/2023</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355322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8/8/2023</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‹nr.›</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905310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2" r:id="rId5"/>
    <p:sldLayoutId id="2147483667" r:id="rId6"/>
    <p:sldLayoutId id="2147483663" r:id="rId7"/>
    <p:sldLayoutId id="2147483664" r:id="rId8"/>
    <p:sldLayoutId id="2147483665" r:id="rId9"/>
    <p:sldLayoutId id="2147483666" r:id="rId10"/>
    <p:sldLayoutId id="2147483668"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logoantwerpen.b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5CB65D0-496F-4797-A015-C85839E35D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Verschillende gekleurde vraagtekens">
            <a:extLst>
              <a:ext uri="{FF2B5EF4-FFF2-40B4-BE49-F238E27FC236}">
                <a16:creationId xmlns:a16="http://schemas.microsoft.com/office/drawing/2014/main" id="{EE29BA99-771A-F877-4326-4BEBDB9D6981}"/>
              </a:ext>
            </a:extLst>
          </p:cNvPr>
          <p:cNvPicPr>
            <a:picLocks noChangeAspect="1"/>
          </p:cNvPicPr>
          <p:nvPr/>
        </p:nvPicPr>
        <p:blipFill rotWithShape="1">
          <a:blip r:embed="rId3"/>
          <a:srcRect/>
          <a:stretch/>
        </p:blipFill>
        <p:spPr>
          <a:xfrm>
            <a:off x="1" y="10"/>
            <a:ext cx="12192000" cy="6857989"/>
          </a:xfrm>
          <a:prstGeom prst="rect">
            <a:avLst/>
          </a:prstGeom>
        </p:spPr>
      </p:pic>
      <p:sp>
        <p:nvSpPr>
          <p:cNvPr id="11" name="Rectangle 10">
            <a:extLst>
              <a:ext uri="{FF2B5EF4-FFF2-40B4-BE49-F238E27FC236}">
                <a16:creationId xmlns:a16="http://schemas.microsoft.com/office/drawing/2014/main" id="{95D2C779-8883-4E5F-A170-0F464918C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307" y="990598"/>
            <a:ext cx="12188952" cy="4745182"/>
          </a:xfrm>
          <a:prstGeom prst="rect">
            <a:avLst/>
          </a:prstGeom>
          <a:gradFill>
            <a:gsLst>
              <a:gs pos="35000">
                <a:srgbClr val="000000">
                  <a:alpha val="41000"/>
                </a:srgbClr>
              </a:gs>
              <a:gs pos="0">
                <a:srgbClr val="000000">
                  <a:alpha val="0"/>
                </a:srgbClr>
              </a:gs>
              <a:gs pos="47744">
                <a:srgbClr val="000000">
                  <a:alpha val="51000"/>
                </a:srgbClr>
              </a:gs>
              <a:gs pos="70000">
                <a:srgbClr val="000000">
                  <a:alpha val="37000"/>
                </a:srgbClr>
              </a:gs>
              <a:gs pos="100000">
                <a:srgbClr val="000000">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4C8E471-43A1-A8DC-93C8-A1DF80B5310E}"/>
              </a:ext>
            </a:extLst>
          </p:cNvPr>
          <p:cNvSpPr>
            <a:spLocks noGrp="1"/>
          </p:cNvSpPr>
          <p:nvPr>
            <p:ph type="ctrTitle"/>
          </p:nvPr>
        </p:nvSpPr>
        <p:spPr>
          <a:xfrm>
            <a:off x="1833541" y="990599"/>
            <a:ext cx="5619054" cy="4849091"/>
          </a:xfrm>
        </p:spPr>
        <p:txBody>
          <a:bodyPr anchor="ctr">
            <a:normAutofit/>
          </a:bodyPr>
          <a:lstStyle/>
          <a:p>
            <a:pPr algn="r"/>
            <a:r>
              <a:rPr lang="nl-NL" dirty="0">
                <a:solidFill>
                  <a:srgbClr val="FFFFFF"/>
                </a:solidFill>
              </a:rPr>
              <a:t>Antwoorden bevraging</a:t>
            </a:r>
            <a:endParaRPr lang="nl-BE" dirty="0">
              <a:solidFill>
                <a:srgbClr val="FFFFFF"/>
              </a:solidFill>
            </a:endParaRPr>
          </a:p>
        </p:txBody>
      </p:sp>
      <p:sp>
        <p:nvSpPr>
          <p:cNvPr id="3" name="Ondertitel 2">
            <a:extLst>
              <a:ext uri="{FF2B5EF4-FFF2-40B4-BE49-F238E27FC236}">
                <a16:creationId xmlns:a16="http://schemas.microsoft.com/office/drawing/2014/main" id="{5346EB57-C2F7-4B7B-7C76-9B2498883630}"/>
              </a:ext>
            </a:extLst>
          </p:cNvPr>
          <p:cNvSpPr>
            <a:spLocks noGrp="1"/>
          </p:cNvSpPr>
          <p:nvPr>
            <p:ph type="subTitle" idx="1"/>
          </p:nvPr>
        </p:nvSpPr>
        <p:spPr>
          <a:xfrm>
            <a:off x="8712865" y="1447799"/>
            <a:ext cx="2368905" cy="4076699"/>
          </a:xfrm>
        </p:spPr>
        <p:txBody>
          <a:bodyPr anchor="ctr">
            <a:normAutofit/>
          </a:bodyPr>
          <a:lstStyle/>
          <a:p>
            <a:r>
              <a:rPr lang="nl-NL" dirty="0" err="1">
                <a:solidFill>
                  <a:srgbClr val="FFFFFF"/>
                </a:solidFill>
              </a:rPr>
              <a:t>Welzijns</a:t>
            </a:r>
            <a:r>
              <a:rPr lang="nl-NL" dirty="0">
                <a:solidFill>
                  <a:srgbClr val="FFFFFF"/>
                </a:solidFill>
              </a:rPr>
              <a:t> – en gezondheidsraad</a:t>
            </a:r>
            <a:endParaRPr lang="nl-BE" dirty="0">
              <a:solidFill>
                <a:srgbClr val="FFFFFF"/>
              </a:solidFill>
            </a:endParaRPr>
          </a:p>
        </p:txBody>
      </p:sp>
      <p:cxnSp>
        <p:nvCxnSpPr>
          <p:cNvPr id="13" name="Straight Connector 12">
            <a:extLst>
              <a:ext uri="{FF2B5EF4-FFF2-40B4-BE49-F238E27FC236}">
                <a16:creationId xmlns:a16="http://schemas.microsoft.com/office/drawing/2014/main" id="{BD96A694-258D-4418-A83C-B9BA72FD44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115300" y="1780927"/>
            <a:ext cx="0" cy="3390901"/>
          </a:xfrm>
          <a:prstGeom prst="line">
            <a:avLst/>
          </a:prstGeom>
          <a:ln w="44450">
            <a:solidFill>
              <a:srgbClr val="FFFFFF"/>
            </a:solidFill>
          </a:ln>
          <a:effectLst>
            <a:outerShdw blurRad="50800" dist="38100" dir="2700000" sx="88000" sy="88000" algn="tl" rotWithShape="0">
              <a:prstClr val="black">
                <a:alpha val="26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205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DCB0D5-9715-DBC7-5441-A648684623F9}"/>
              </a:ext>
            </a:extLst>
          </p:cNvPr>
          <p:cNvSpPr>
            <a:spLocks noGrp="1"/>
          </p:cNvSpPr>
          <p:nvPr>
            <p:ph type="title"/>
          </p:nvPr>
        </p:nvSpPr>
        <p:spPr/>
        <p:txBody>
          <a:bodyPr/>
          <a:lstStyle/>
          <a:p>
            <a:r>
              <a:rPr lang="nl-NL" dirty="0"/>
              <a:t>Wat kan er beter? </a:t>
            </a:r>
            <a:endParaRPr lang="nl-BE" dirty="0"/>
          </a:p>
        </p:txBody>
      </p:sp>
      <p:sp>
        <p:nvSpPr>
          <p:cNvPr id="3" name="Tijdelijke aanduiding voor inhoud 2">
            <a:extLst>
              <a:ext uri="{FF2B5EF4-FFF2-40B4-BE49-F238E27FC236}">
                <a16:creationId xmlns:a16="http://schemas.microsoft.com/office/drawing/2014/main" id="{4A4E7530-2D4F-7458-BC7B-16A75F1EF671}"/>
              </a:ext>
            </a:extLst>
          </p:cNvPr>
          <p:cNvSpPr>
            <a:spLocks noGrp="1"/>
          </p:cNvSpPr>
          <p:nvPr>
            <p:ph idx="1"/>
          </p:nvPr>
        </p:nvSpPr>
        <p:spPr/>
        <p:txBody>
          <a:bodyPr>
            <a:normAutofit fontScale="77500" lnSpcReduction="20000"/>
          </a:bodyPr>
          <a:lstStyle/>
          <a:p>
            <a:r>
              <a:rPr lang="nl-NL" sz="1800" b="0" i="0" u="none" strike="noStrike" dirty="0">
                <a:solidFill>
                  <a:srgbClr val="000000"/>
                </a:solidFill>
                <a:effectLst/>
                <a:latin typeface="Calibri" panose="020F0502020204030204" pitchFamily="34" charset="0"/>
              </a:rPr>
              <a:t>Regelmatige aanwezigheid van alle betrokkenen. </a:t>
            </a:r>
          </a:p>
          <a:p>
            <a:r>
              <a:rPr lang="nl-NL" sz="1800" b="0" i="0" u="none" strike="noStrike" dirty="0">
                <a:solidFill>
                  <a:srgbClr val="000000"/>
                </a:solidFill>
                <a:effectLst/>
                <a:latin typeface="Calibri" panose="020F0502020204030204" pitchFamily="34" charset="0"/>
              </a:rPr>
              <a:t>De avondsessie is vaak moeilijk voor me dus een ander tijdstip in de dag zou beter uitkomen. </a:t>
            </a:r>
            <a:br>
              <a:rPr lang="nl-NL" sz="1800" b="0" i="0" u="none" strike="noStrike" dirty="0">
                <a:solidFill>
                  <a:srgbClr val="000000"/>
                </a:solidFill>
                <a:effectLst/>
                <a:latin typeface="Calibri" panose="020F0502020204030204" pitchFamily="34" charset="0"/>
              </a:rPr>
            </a:br>
            <a:r>
              <a:rPr lang="nl-NL" sz="1800" b="0" i="0" u="none" strike="noStrike" dirty="0">
                <a:solidFill>
                  <a:srgbClr val="000000"/>
                </a:solidFill>
                <a:effectLst/>
                <a:latin typeface="Calibri" panose="020F0502020204030204" pitchFamily="34" charset="0"/>
              </a:rPr>
              <a:t>Af en toe rond een topic werken zou mogelijks een meerwaarde kunnen zijn. </a:t>
            </a:r>
            <a:endParaRPr lang="nl-NL" sz="1800" dirty="0">
              <a:solidFill>
                <a:srgbClr val="000000"/>
              </a:solidFill>
              <a:latin typeface="Calibri" panose="020F0502020204030204" pitchFamily="34" charset="0"/>
            </a:endParaRPr>
          </a:p>
          <a:p>
            <a:r>
              <a:rPr lang="nl-BE" sz="1800" b="0" i="0" u="none" strike="noStrike" dirty="0">
                <a:solidFill>
                  <a:srgbClr val="000000"/>
                </a:solidFill>
                <a:effectLst/>
                <a:latin typeface="Calibri" panose="020F0502020204030204" pitchFamily="34" charset="0"/>
              </a:rPr>
              <a:t>Interactiever </a:t>
            </a:r>
            <a:endParaRPr lang="nl-NL" sz="1800" b="0" i="0" u="none" strike="noStrike" dirty="0">
              <a:solidFill>
                <a:srgbClr val="000000"/>
              </a:solidFill>
              <a:effectLst/>
              <a:latin typeface="Calibri" panose="020F0502020204030204" pitchFamily="34" charset="0"/>
            </a:endParaRPr>
          </a:p>
          <a:p>
            <a:r>
              <a:rPr lang="nl-NL" sz="1800" b="0" i="0" u="none" strike="noStrike" dirty="0">
                <a:solidFill>
                  <a:srgbClr val="000000"/>
                </a:solidFill>
                <a:effectLst/>
                <a:latin typeface="Calibri" panose="020F0502020204030204" pitchFamily="34" charset="0"/>
              </a:rPr>
              <a:t>Ik vraag me af of het niet beter is om het Lokaal Overleg Kinderopvang opnieuw  te ontkoppelen van de welzijnsraad. </a:t>
            </a:r>
            <a:br>
              <a:rPr lang="nl-NL" sz="1800" b="0" i="0" u="none" strike="noStrike" dirty="0">
                <a:solidFill>
                  <a:srgbClr val="000000"/>
                </a:solidFill>
                <a:effectLst/>
                <a:latin typeface="Calibri" panose="020F0502020204030204" pitchFamily="34" charset="0"/>
              </a:rPr>
            </a:br>
            <a:r>
              <a:rPr lang="nl-NL" sz="1800" b="0" i="0" u="none" strike="noStrike" dirty="0">
                <a:solidFill>
                  <a:srgbClr val="000000"/>
                </a:solidFill>
                <a:effectLst/>
                <a:latin typeface="Calibri" panose="020F0502020204030204" pitchFamily="34" charset="0"/>
              </a:rPr>
              <a:t>Meer samenwerking tussen betrokken instellingen om thema's vanuit de welzijnsdienst vorm te geven en bekend te maken? </a:t>
            </a:r>
          </a:p>
          <a:p>
            <a:r>
              <a:rPr lang="nl-NL" sz="1800" b="0" i="0" u="none" strike="noStrike" dirty="0">
                <a:solidFill>
                  <a:srgbClr val="000000"/>
                </a:solidFill>
                <a:effectLst/>
                <a:latin typeface="Calibri" panose="020F0502020204030204" pitchFamily="34" charset="0"/>
              </a:rPr>
              <a:t>er worden onderwerpen besproken die niet zo relevant zijn voor mijn organisatie(kinderopvang) dus kan op deze vraag geen antwoord geven </a:t>
            </a:r>
          </a:p>
          <a:p>
            <a:r>
              <a:rPr lang="nl-NL" sz="1800" b="0" i="0" u="none" strike="noStrike" dirty="0">
                <a:solidFill>
                  <a:srgbClr val="000000"/>
                </a:solidFill>
                <a:effectLst/>
                <a:latin typeface="Calibri" panose="020F0502020204030204" pitchFamily="34" charset="0"/>
              </a:rPr>
              <a:t>Mijns inziens levert de welzijns- en gezondheidsraad zeer goed werk</a:t>
            </a:r>
            <a:r>
              <a:rPr lang="nl-NL" dirty="0"/>
              <a:t> </a:t>
            </a:r>
          </a:p>
          <a:p>
            <a:r>
              <a:rPr lang="nl-NL" sz="1800" b="0" i="0" u="none" strike="noStrike" dirty="0">
                <a:solidFill>
                  <a:srgbClr val="000000"/>
                </a:solidFill>
                <a:effectLst/>
                <a:latin typeface="Calibri" panose="020F0502020204030204" pitchFamily="34" charset="0"/>
              </a:rPr>
              <a:t>niet direct suggesties naast het feit dat ik hier zelf actiever zou kunnen kijken naar interessante agendapunten vanuit onze werking.</a:t>
            </a:r>
          </a:p>
          <a:p>
            <a:r>
              <a:rPr lang="nl-BE" sz="1800" b="0" i="0" u="none" strike="noStrike" dirty="0">
                <a:solidFill>
                  <a:srgbClr val="000000"/>
                </a:solidFill>
                <a:effectLst/>
                <a:latin typeface="Calibri" panose="020F0502020204030204" pitchFamily="34" charset="0"/>
              </a:rPr>
              <a:t>Meer onderling overleg !</a:t>
            </a:r>
            <a:r>
              <a:rPr lang="nl-BE" dirty="0"/>
              <a:t> </a:t>
            </a:r>
          </a:p>
          <a:p>
            <a:r>
              <a:rPr lang="nl-NL" sz="1800" b="0" i="0" u="none" strike="noStrike" dirty="0">
                <a:solidFill>
                  <a:srgbClr val="000000"/>
                </a:solidFill>
                <a:effectLst/>
                <a:latin typeface="Calibri" panose="020F0502020204030204" pitchFamily="34" charset="0"/>
              </a:rPr>
              <a:t>Agendapunten toevoegen door de leden.</a:t>
            </a:r>
            <a:r>
              <a:rPr lang="nl-NL" dirty="0"/>
              <a:t> </a:t>
            </a:r>
            <a:endParaRPr lang="nl-BE" dirty="0"/>
          </a:p>
        </p:txBody>
      </p:sp>
    </p:spTree>
    <p:extLst>
      <p:ext uri="{BB962C8B-B14F-4D97-AF65-F5344CB8AC3E}">
        <p14:creationId xmlns:p14="http://schemas.microsoft.com/office/powerpoint/2010/main" val="776195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76610-54C4-74CA-95FA-549C8F8BB4F5}"/>
              </a:ext>
            </a:extLst>
          </p:cNvPr>
          <p:cNvSpPr>
            <a:spLocks noGrp="1"/>
          </p:cNvSpPr>
          <p:nvPr>
            <p:ph type="title"/>
          </p:nvPr>
        </p:nvSpPr>
        <p:spPr/>
        <p:txBody>
          <a:bodyPr/>
          <a:lstStyle/>
          <a:p>
            <a:r>
              <a:rPr lang="nl-NL" dirty="0"/>
              <a:t>Wat kan er beter per thema</a:t>
            </a:r>
            <a:endParaRPr lang="nl-BE" dirty="0"/>
          </a:p>
        </p:txBody>
      </p:sp>
      <p:sp>
        <p:nvSpPr>
          <p:cNvPr id="3" name="Tijdelijke aanduiding voor tekst 2">
            <a:extLst>
              <a:ext uri="{FF2B5EF4-FFF2-40B4-BE49-F238E27FC236}">
                <a16:creationId xmlns:a16="http://schemas.microsoft.com/office/drawing/2014/main" id="{2663A58B-4188-A2BA-D925-EE97C62AA380}"/>
              </a:ext>
            </a:extLst>
          </p:cNvPr>
          <p:cNvSpPr>
            <a:spLocks noGrp="1"/>
          </p:cNvSpPr>
          <p:nvPr>
            <p:ph type="body" idx="1"/>
          </p:nvPr>
        </p:nvSpPr>
        <p:spPr/>
        <p:txBody>
          <a:bodyPr/>
          <a:lstStyle/>
          <a:p>
            <a:r>
              <a:rPr lang="nl-NL" dirty="0"/>
              <a:t>Gezondheidsbevordering en ziektepreventie</a:t>
            </a:r>
            <a:endParaRPr lang="nl-BE" dirty="0"/>
          </a:p>
        </p:txBody>
      </p:sp>
      <p:sp>
        <p:nvSpPr>
          <p:cNvPr id="4" name="Tijdelijke aanduiding voor inhoud 3">
            <a:extLst>
              <a:ext uri="{FF2B5EF4-FFF2-40B4-BE49-F238E27FC236}">
                <a16:creationId xmlns:a16="http://schemas.microsoft.com/office/drawing/2014/main" id="{3CF2E8DA-F6DA-46F0-7A64-20E1DA1BE73B}"/>
              </a:ext>
            </a:extLst>
          </p:cNvPr>
          <p:cNvSpPr>
            <a:spLocks noGrp="1"/>
          </p:cNvSpPr>
          <p:nvPr>
            <p:ph sz="half" idx="2"/>
          </p:nvPr>
        </p:nvSpPr>
        <p:spPr/>
        <p:txBody>
          <a:bodyPr>
            <a:normAutofit lnSpcReduction="10000"/>
          </a:bodyPr>
          <a:lstStyle/>
          <a:p>
            <a:r>
              <a:rPr lang="nl-NL" dirty="0"/>
              <a:t>Specifieke problematieken in de gemeente </a:t>
            </a:r>
          </a:p>
          <a:p>
            <a:pPr lvl="1"/>
            <a:r>
              <a:rPr lang="nl-NL" dirty="0"/>
              <a:t>Vb. ouderenzorg</a:t>
            </a:r>
          </a:p>
          <a:p>
            <a:r>
              <a:rPr lang="nl-NL" dirty="0"/>
              <a:t>Familie-jonge werkende gezin </a:t>
            </a:r>
          </a:p>
          <a:p>
            <a:r>
              <a:rPr lang="nl-NL" dirty="0"/>
              <a:t>Infectieziekten zoals griep en corona voorkomen</a:t>
            </a:r>
          </a:p>
          <a:p>
            <a:r>
              <a:rPr lang="nl-NL" dirty="0"/>
              <a:t>Bevolking informeren </a:t>
            </a:r>
          </a:p>
          <a:p>
            <a:r>
              <a:rPr lang="nl-NL" dirty="0"/>
              <a:t>In het verleden gevoerde campagnes herhalen (tandzorg – borstkanker – darmkanker) </a:t>
            </a:r>
            <a:endParaRPr lang="nl-BE" dirty="0"/>
          </a:p>
        </p:txBody>
      </p:sp>
      <p:sp>
        <p:nvSpPr>
          <p:cNvPr id="5" name="Tijdelijke aanduiding voor tekst 4">
            <a:extLst>
              <a:ext uri="{FF2B5EF4-FFF2-40B4-BE49-F238E27FC236}">
                <a16:creationId xmlns:a16="http://schemas.microsoft.com/office/drawing/2014/main" id="{41DCD1C8-C058-75BF-DA04-FD60E17AF953}"/>
              </a:ext>
            </a:extLst>
          </p:cNvPr>
          <p:cNvSpPr>
            <a:spLocks noGrp="1"/>
          </p:cNvSpPr>
          <p:nvPr>
            <p:ph type="body" sz="quarter" idx="3"/>
          </p:nvPr>
        </p:nvSpPr>
        <p:spPr/>
        <p:txBody>
          <a:bodyPr/>
          <a:lstStyle/>
          <a:p>
            <a:r>
              <a:rPr lang="nl-NL" dirty="0"/>
              <a:t>Kwetsbare doelgroepen</a:t>
            </a:r>
            <a:endParaRPr lang="nl-BE" dirty="0"/>
          </a:p>
        </p:txBody>
      </p:sp>
      <p:sp>
        <p:nvSpPr>
          <p:cNvPr id="6" name="Tijdelijke aanduiding voor inhoud 5">
            <a:extLst>
              <a:ext uri="{FF2B5EF4-FFF2-40B4-BE49-F238E27FC236}">
                <a16:creationId xmlns:a16="http://schemas.microsoft.com/office/drawing/2014/main" id="{4E3F13E9-BE4C-1E4E-66D6-B71B382CC280}"/>
              </a:ext>
            </a:extLst>
          </p:cNvPr>
          <p:cNvSpPr>
            <a:spLocks noGrp="1"/>
          </p:cNvSpPr>
          <p:nvPr>
            <p:ph sz="quarter" idx="4"/>
          </p:nvPr>
        </p:nvSpPr>
        <p:spPr/>
        <p:txBody>
          <a:bodyPr>
            <a:normAutofit lnSpcReduction="10000"/>
          </a:bodyPr>
          <a:lstStyle/>
          <a:p>
            <a:r>
              <a:rPr lang="nl-NL" dirty="0"/>
              <a:t>Nieuwe initiatieven altijd welkom</a:t>
            </a:r>
          </a:p>
          <a:p>
            <a:r>
              <a:rPr lang="nl-NL" dirty="0"/>
              <a:t>Thema regelmatig agenderen</a:t>
            </a:r>
          </a:p>
          <a:p>
            <a:r>
              <a:rPr lang="nl-NL" dirty="0"/>
              <a:t>Kinderopvang in de gemeente </a:t>
            </a:r>
          </a:p>
          <a:p>
            <a:r>
              <a:rPr lang="nl-NL" dirty="0"/>
              <a:t>Armen, eenzamen, ouderen, gehandicapten ondersteunen en informeren </a:t>
            </a:r>
          </a:p>
          <a:p>
            <a:r>
              <a:rPr lang="nl-NL" dirty="0"/>
              <a:t>Campagnes waar en welke hulp.</a:t>
            </a:r>
            <a:endParaRPr lang="nl-BE" dirty="0"/>
          </a:p>
        </p:txBody>
      </p:sp>
    </p:spTree>
    <p:extLst>
      <p:ext uri="{BB962C8B-B14F-4D97-AF65-F5344CB8AC3E}">
        <p14:creationId xmlns:p14="http://schemas.microsoft.com/office/powerpoint/2010/main" val="1568934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587141-C058-3BB0-8988-D96B836A8319}"/>
              </a:ext>
            </a:extLst>
          </p:cNvPr>
          <p:cNvSpPr>
            <a:spLocks noGrp="1"/>
          </p:cNvSpPr>
          <p:nvPr>
            <p:ph type="title"/>
          </p:nvPr>
        </p:nvSpPr>
        <p:spPr/>
        <p:txBody>
          <a:bodyPr/>
          <a:lstStyle/>
          <a:p>
            <a:r>
              <a:rPr lang="nl-NL" dirty="0"/>
              <a:t>Wat kan er beter per thema</a:t>
            </a:r>
            <a:endParaRPr lang="nl-BE" dirty="0"/>
          </a:p>
        </p:txBody>
      </p:sp>
      <p:sp>
        <p:nvSpPr>
          <p:cNvPr id="3" name="Tijdelijke aanduiding voor tekst 2">
            <a:extLst>
              <a:ext uri="{FF2B5EF4-FFF2-40B4-BE49-F238E27FC236}">
                <a16:creationId xmlns:a16="http://schemas.microsoft.com/office/drawing/2014/main" id="{A1B930BB-CA4B-6F4B-9D4A-E2A57D05354F}"/>
              </a:ext>
            </a:extLst>
          </p:cNvPr>
          <p:cNvSpPr>
            <a:spLocks noGrp="1"/>
          </p:cNvSpPr>
          <p:nvPr>
            <p:ph type="body" idx="1"/>
          </p:nvPr>
        </p:nvSpPr>
        <p:spPr/>
        <p:txBody>
          <a:bodyPr/>
          <a:lstStyle/>
          <a:p>
            <a:r>
              <a:rPr lang="nl-NL" dirty="0"/>
              <a:t>zorg</a:t>
            </a:r>
            <a:endParaRPr lang="nl-BE" dirty="0"/>
          </a:p>
        </p:txBody>
      </p:sp>
      <p:sp>
        <p:nvSpPr>
          <p:cNvPr id="4" name="Tijdelijke aanduiding voor inhoud 3">
            <a:extLst>
              <a:ext uri="{FF2B5EF4-FFF2-40B4-BE49-F238E27FC236}">
                <a16:creationId xmlns:a16="http://schemas.microsoft.com/office/drawing/2014/main" id="{C2348F33-328C-BF21-7E7C-051A836451F4}"/>
              </a:ext>
            </a:extLst>
          </p:cNvPr>
          <p:cNvSpPr>
            <a:spLocks noGrp="1"/>
          </p:cNvSpPr>
          <p:nvPr>
            <p:ph sz="half" idx="2"/>
          </p:nvPr>
        </p:nvSpPr>
        <p:spPr/>
        <p:txBody>
          <a:bodyPr>
            <a:normAutofit fontScale="62500" lnSpcReduction="20000"/>
          </a:bodyPr>
          <a:lstStyle/>
          <a:p>
            <a:r>
              <a:rPr lang="nl-NL" sz="1800" b="0" i="0" u="none" strike="noStrike" dirty="0">
                <a:solidFill>
                  <a:srgbClr val="000000"/>
                </a:solidFill>
                <a:effectLst/>
                <a:latin typeface="Calibri" panose="020F0502020204030204" pitchFamily="34" charset="0"/>
              </a:rPr>
              <a:t>Meer info voor zorgbehoevenden. </a:t>
            </a:r>
          </a:p>
          <a:p>
            <a:r>
              <a:rPr lang="nl-NL" sz="1800" b="0" i="0" u="none" strike="noStrike" dirty="0">
                <a:solidFill>
                  <a:srgbClr val="000000"/>
                </a:solidFill>
                <a:effectLst/>
                <a:latin typeface="Calibri" panose="020F0502020204030204" pitchFamily="34" charset="0"/>
              </a:rPr>
              <a:t>Meer </a:t>
            </a:r>
            <a:r>
              <a:rPr lang="nl-NL" sz="1800" b="0" i="0" u="none" strike="noStrike" dirty="0" err="1">
                <a:solidFill>
                  <a:srgbClr val="000000"/>
                </a:solidFill>
                <a:effectLst/>
                <a:latin typeface="Calibri" panose="020F0502020204030204" pitchFamily="34" charset="0"/>
              </a:rPr>
              <a:t>buurtgewijs</a:t>
            </a:r>
            <a:r>
              <a:rPr lang="nl-NL" sz="1800" b="0" i="0" u="none" strike="noStrike" dirty="0">
                <a:solidFill>
                  <a:srgbClr val="000000"/>
                </a:solidFill>
                <a:effectLst/>
                <a:latin typeface="Calibri" panose="020F0502020204030204" pitchFamily="34" charset="0"/>
              </a:rPr>
              <a:t> werken. </a:t>
            </a:r>
          </a:p>
          <a:p>
            <a:r>
              <a:rPr lang="nl-NL" sz="1800" b="0" i="0" u="none" strike="noStrike" dirty="0">
                <a:solidFill>
                  <a:srgbClr val="000000"/>
                </a:solidFill>
                <a:effectLst/>
                <a:latin typeface="Calibri" panose="020F0502020204030204" pitchFamily="34" charset="0"/>
              </a:rPr>
              <a:t>Meer oproepen naar inschakelen vrijwilligers.</a:t>
            </a:r>
            <a:r>
              <a:rPr lang="nl-NL" dirty="0"/>
              <a:t> </a:t>
            </a:r>
          </a:p>
          <a:p>
            <a:r>
              <a:rPr lang="nl-NL" sz="1800" dirty="0">
                <a:solidFill>
                  <a:srgbClr val="000000"/>
                </a:solidFill>
                <a:latin typeface="Calibri" panose="020F0502020204030204" pitchFamily="34" charset="0"/>
              </a:rPr>
              <a:t>Zorgverleners motiveren </a:t>
            </a:r>
          </a:p>
          <a:p>
            <a:r>
              <a:rPr lang="nl-NL" sz="1800" dirty="0">
                <a:solidFill>
                  <a:srgbClr val="000000"/>
                </a:solidFill>
                <a:latin typeface="Calibri" panose="020F0502020204030204" pitchFamily="34" charset="0"/>
              </a:rPr>
              <a:t>Er is een tekort</a:t>
            </a:r>
            <a:endParaRPr lang="nl-BE" sz="1800" dirty="0">
              <a:solidFill>
                <a:srgbClr val="000000"/>
              </a:solidFill>
              <a:latin typeface="Calibri" panose="020F0502020204030204" pitchFamily="34" charset="0"/>
            </a:endParaRPr>
          </a:p>
        </p:txBody>
      </p:sp>
      <p:sp>
        <p:nvSpPr>
          <p:cNvPr id="5" name="Tijdelijke aanduiding voor tekst 4">
            <a:extLst>
              <a:ext uri="{FF2B5EF4-FFF2-40B4-BE49-F238E27FC236}">
                <a16:creationId xmlns:a16="http://schemas.microsoft.com/office/drawing/2014/main" id="{22F75D63-6E8F-A893-1E7E-79495E2033CD}"/>
              </a:ext>
            </a:extLst>
          </p:cNvPr>
          <p:cNvSpPr>
            <a:spLocks noGrp="1"/>
          </p:cNvSpPr>
          <p:nvPr>
            <p:ph type="body" sz="quarter" idx="3"/>
          </p:nvPr>
        </p:nvSpPr>
        <p:spPr/>
        <p:txBody>
          <a:bodyPr/>
          <a:lstStyle/>
          <a:p>
            <a:r>
              <a:rPr lang="nl-NL" dirty="0"/>
              <a:t>Andere vragen/opmerkingen/tips</a:t>
            </a:r>
            <a:endParaRPr lang="nl-BE" dirty="0"/>
          </a:p>
        </p:txBody>
      </p:sp>
      <p:sp>
        <p:nvSpPr>
          <p:cNvPr id="6" name="Tijdelijke aanduiding voor inhoud 5">
            <a:extLst>
              <a:ext uri="{FF2B5EF4-FFF2-40B4-BE49-F238E27FC236}">
                <a16:creationId xmlns:a16="http://schemas.microsoft.com/office/drawing/2014/main" id="{CCF45ADE-330F-914A-ACB5-A5E7F928DA75}"/>
              </a:ext>
            </a:extLst>
          </p:cNvPr>
          <p:cNvSpPr>
            <a:spLocks noGrp="1"/>
          </p:cNvSpPr>
          <p:nvPr>
            <p:ph sz="quarter" idx="4"/>
          </p:nvPr>
        </p:nvSpPr>
        <p:spPr/>
        <p:txBody>
          <a:bodyPr>
            <a:normAutofit fontScale="62500" lnSpcReduction="20000"/>
          </a:bodyPr>
          <a:lstStyle/>
          <a:p>
            <a:r>
              <a:rPr lang="nl-NL" sz="1900" dirty="0">
                <a:solidFill>
                  <a:srgbClr val="000000"/>
                </a:solidFill>
                <a:latin typeface="Calibri" panose="020F0502020204030204" pitchFamily="34" charset="0"/>
              </a:rPr>
              <a:t>Mee beleid uitdenken </a:t>
            </a:r>
          </a:p>
          <a:p>
            <a:r>
              <a:rPr lang="nl-NL" sz="1900" dirty="0">
                <a:solidFill>
                  <a:srgbClr val="000000"/>
                </a:solidFill>
                <a:latin typeface="Calibri" panose="020F0502020204030204" pitchFamily="34" charset="0"/>
              </a:rPr>
              <a:t>Betrokken worden in eerdere fase van beslissingsproces</a:t>
            </a:r>
          </a:p>
          <a:p>
            <a:r>
              <a:rPr lang="nl-NL" sz="1900" dirty="0">
                <a:solidFill>
                  <a:srgbClr val="000000"/>
                </a:solidFill>
                <a:latin typeface="Calibri" panose="020F0502020204030204" pitchFamily="34" charset="0"/>
              </a:rPr>
              <a:t>Ik vraag me af of doelstelling 2 en 3 niet in apart werkgroep overdag voor instelling kan gebeuren, die ook terugkoppelt naar een overleg 's avonds waar ook vrijwilligers mee over doelstelling 1 en  4 kunnen beraadslagen. Zo kan het lokaal overleg kinderopvang ook een aparte werkgroep zijn onder de welzijnsraad of onder het lokaal loket kinderopvang. </a:t>
            </a:r>
          </a:p>
          <a:p>
            <a:r>
              <a:rPr lang="nl-NL" sz="1900" dirty="0">
                <a:solidFill>
                  <a:srgbClr val="000000"/>
                </a:solidFill>
                <a:latin typeface="Calibri" panose="020F0502020204030204" pitchFamily="34" charset="0"/>
              </a:rPr>
              <a:t>Meer gerichte info vanuit de gemeente naar de doelgroepen (alleenstaanden bijvoorbeeld)</a:t>
            </a:r>
          </a:p>
          <a:p>
            <a:r>
              <a:rPr lang="nl-NL" sz="1800" b="0" i="0" u="none" strike="noStrike" dirty="0">
                <a:solidFill>
                  <a:srgbClr val="000000"/>
                </a:solidFill>
                <a:effectLst/>
                <a:latin typeface="Calibri" panose="020F0502020204030204" pitchFamily="34" charset="0"/>
              </a:rPr>
              <a:t>Samen met de leden agendapunten opstellen voor de volgende vergadering. Nu is dat hoofdzakelijk eenrichting.</a:t>
            </a:r>
            <a:r>
              <a:rPr lang="nl-NL" dirty="0"/>
              <a:t> </a:t>
            </a:r>
          </a:p>
          <a:p>
            <a:r>
              <a:rPr lang="nl-NL" sz="1800" b="0" i="0" u="none" strike="noStrike" dirty="0">
                <a:solidFill>
                  <a:srgbClr val="000000"/>
                </a:solidFill>
                <a:effectLst/>
                <a:latin typeface="Calibri" panose="020F0502020204030204" pitchFamily="34" charset="0"/>
              </a:rPr>
              <a:t> Als onze aanwezigheid gewenst is en nuttig is, zullen we daar in de toekomst werk van maken.</a:t>
            </a:r>
            <a:r>
              <a:rPr lang="nl-NL" dirty="0"/>
              <a:t> </a:t>
            </a:r>
            <a:endParaRPr lang="nl-BE" dirty="0"/>
          </a:p>
        </p:txBody>
      </p:sp>
    </p:spTree>
    <p:extLst>
      <p:ext uri="{BB962C8B-B14F-4D97-AF65-F5344CB8AC3E}">
        <p14:creationId xmlns:p14="http://schemas.microsoft.com/office/powerpoint/2010/main" val="1142514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29F0C9-56AA-88F3-2056-FB01704FDF77}"/>
              </a:ext>
            </a:extLst>
          </p:cNvPr>
          <p:cNvSpPr>
            <a:spLocks noGrp="1"/>
          </p:cNvSpPr>
          <p:nvPr>
            <p:ph type="title"/>
          </p:nvPr>
        </p:nvSpPr>
        <p:spPr/>
        <p:txBody>
          <a:bodyPr/>
          <a:lstStyle/>
          <a:p>
            <a:r>
              <a:rPr lang="nl-NL" dirty="0"/>
              <a:t>Algemene info</a:t>
            </a:r>
            <a:endParaRPr lang="nl-BE" dirty="0"/>
          </a:p>
        </p:txBody>
      </p:sp>
      <p:sp>
        <p:nvSpPr>
          <p:cNvPr id="3" name="Tijdelijke aanduiding voor inhoud 2">
            <a:extLst>
              <a:ext uri="{FF2B5EF4-FFF2-40B4-BE49-F238E27FC236}">
                <a16:creationId xmlns:a16="http://schemas.microsoft.com/office/drawing/2014/main" id="{51F45EF6-AF4F-1357-3B8F-AA6149C3C4B8}"/>
              </a:ext>
            </a:extLst>
          </p:cNvPr>
          <p:cNvSpPr>
            <a:spLocks noGrp="1"/>
          </p:cNvSpPr>
          <p:nvPr>
            <p:ph idx="1"/>
          </p:nvPr>
        </p:nvSpPr>
        <p:spPr/>
        <p:txBody>
          <a:bodyPr>
            <a:normAutofit lnSpcReduction="10000"/>
          </a:bodyPr>
          <a:lstStyle/>
          <a:p>
            <a:r>
              <a:rPr lang="nl-NL" dirty="0"/>
              <a:t>We komen gemiddeld 4 keer per jaar samen</a:t>
            </a:r>
          </a:p>
          <a:p>
            <a:r>
              <a:rPr lang="nl-NL" dirty="0"/>
              <a:t>Doelstelling: de raad heeft als opdracht om onder andere:</a:t>
            </a:r>
          </a:p>
          <a:p>
            <a:pPr marL="685800" lvl="2">
              <a:spcBef>
                <a:spcPts val="1000"/>
              </a:spcBef>
            </a:pPr>
            <a:r>
              <a:rPr lang="nl-NL" sz="1800" dirty="0"/>
              <a:t>het bestuur te adviseren over het lokaal beleid (bijvoorbeeld over de mobiliteit en toegankelijkheid van mensen met een beperking);</a:t>
            </a:r>
          </a:p>
          <a:p>
            <a:pPr marL="685800" lvl="2">
              <a:spcBef>
                <a:spcPts val="1000"/>
              </a:spcBef>
            </a:pPr>
            <a:r>
              <a:rPr lang="nl-NL" sz="1800" dirty="0"/>
              <a:t>het contact, het overleg, de coördinatie en de samenwerking te bevorderen tussen het gemeentebestuur en </a:t>
            </a:r>
            <a:r>
              <a:rPr lang="nl-NL" sz="1800" dirty="0" err="1"/>
              <a:t>ocmw</a:t>
            </a:r>
            <a:r>
              <a:rPr lang="nl-NL" sz="1800" dirty="0"/>
              <a:t> enerzijds en de plaatselijke welzijnsorganisaties en het </a:t>
            </a:r>
            <a:r>
              <a:rPr lang="nl-NL" sz="1800" dirty="0">
                <a:hlinkClick r:id="rId2">
                  <a:extLst>
                    <a:ext uri="{A12FA001-AC4F-418D-AE19-62706E023703}">
                      <ahyp:hlinkClr xmlns:ahyp="http://schemas.microsoft.com/office/drawing/2018/hyperlinkcolor" val="tx"/>
                    </a:ext>
                  </a:extLst>
                </a:hlinkClick>
              </a:rPr>
              <a:t>Logo Antwerpen</a:t>
            </a:r>
            <a:r>
              <a:rPr lang="nl-NL" sz="1800" dirty="0"/>
              <a:t> (Lokaal Gezondheidsoverleg Antwerpen) anderzijds;</a:t>
            </a:r>
          </a:p>
          <a:p>
            <a:pPr marL="685800" lvl="2">
              <a:spcBef>
                <a:spcPts val="1000"/>
              </a:spcBef>
            </a:pPr>
            <a:r>
              <a:rPr lang="nl-NL" sz="1800" dirty="0"/>
              <a:t>informatiecampagnes uit te werken van activiteiten of uitdagingen in de welzijnssector;</a:t>
            </a:r>
          </a:p>
          <a:p>
            <a:pPr marL="685800" lvl="2">
              <a:spcBef>
                <a:spcPts val="1000"/>
              </a:spcBef>
            </a:pPr>
            <a:r>
              <a:rPr lang="nl-NL" sz="1800" dirty="0"/>
              <a:t>gezondheids- en welzijnsinitiatieven te nemen en die te coördineren.</a:t>
            </a:r>
          </a:p>
          <a:p>
            <a:pPr lvl="1"/>
            <a:endParaRPr lang="nl-NL" dirty="0"/>
          </a:p>
        </p:txBody>
      </p:sp>
    </p:spTree>
    <p:extLst>
      <p:ext uri="{BB962C8B-B14F-4D97-AF65-F5344CB8AC3E}">
        <p14:creationId xmlns:p14="http://schemas.microsoft.com/office/powerpoint/2010/main" val="4139137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04942C-12E4-6454-B378-14B47BEEEF7B}"/>
              </a:ext>
            </a:extLst>
          </p:cNvPr>
          <p:cNvSpPr>
            <a:spLocks noGrp="1"/>
          </p:cNvSpPr>
          <p:nvPr>
            <p:ph type="title"/>
          </p:nvPr>
        </p:nvSpPr>
        <p:spPr/>
        <p:txBody>
          <a:bodyPr/>
          <a:lstStyle/>
          <a:p>
            <a:r>
              <a:rPr lang="nl-NL" dirty="0"/>
              <a:t>Kent u de welzijns- en gezondheidsraad</a:t>
            </a:r>
            <a:endParaRPr lang="nl-BE" dirty="0"/>
          </a:p>
        </p:txBody>
      </p:sp>
      <p:pic>
        <p:nvPicPr>
          <p:cNvPr id="9" name="Tijdelijke aanduiding voor inhoud 8">
            <a:extLst>
              <a:ext uri="{FF2B5EF4-FFF2-40B4-BE49-F238E27FC236}">
                <a16:creationId xmlns:a16="http://schemas.microsoft.com/office/drawing/2014/main" id="{EAFAD449-C573-06CE-A4DE-183658BDAA46}"/>
              </a:ext>
            </a:extLst>
          </p:cNvPr>
          <p:cNvPicPr>
            <a:picLocks noGrp="1" noChangeAspect="1"/>
          </p:cNvPicPr>
          <p:nvPr>
            <p:ph idx="1"/>
          </p:nvPr>
        </p:nvPicPr>
        <p:blipFill>
          <a:blip r:embed="rId2"/>
          <a:stretch>
            <a:fillRect/>
          </a:stretch>
        </p:blipFill>
        <p:spPr>
          <a:xfrm>
            <a:off x="962326" y="2621372"/>
            <a:ext cx="10277893" cy="2499229"/>
          </a:xfrm>
        </p:spPr>
      </p:pic>
    </p:spTree>
    <p:extLst>
      <p:ext uri="{BB962C8B-B14F-4D97-AF65-F5344CB8AC3E}">
        <p14:creationId xmlns:p14="http://schemas.microsoft.com/office/powerpoint/2010/main" val="1002633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EF846A-0883-52C5-9752-2FEA574E99FC}"/>
              </a:ext>
            </a:extLst>
          </p:cNvPr>
          <p:cNvSpPr>
            <a:spLocks noGrp="1"/>
          </p:cNvSpPr>
          <p:nvPr>
            <p:ph type="title"/>
          </p:nvPr>
        </p:nvSpPr>
        <p:spPr/>
        <p:txBody>
          <a:bodyPr/>
          <a:lstStyle/>
          <a:p>
            <a:r>
              <a:rPr lang="nl-NL" dirty="0"/>
              <a:t>Komt u regelmatig naar de welzijns-en gezondheidsraad</a:t>
            </a:r>
            <a:endParaRPr lang="nl-BE" dirty="0"/>
          </a:p>
        </p:txBody>
      </p:sp>
      <p:pic>
        <p:nvPicPr>
          <p:cNvPr id="5" name="Tijdelijke aanduiding voor inhoud 4">
            <a:extLst>
              <a:ext uri="{FF2B5EF4-FFF2-40B4-BE49-F238E27FC236}">
                <a16:creationId xmlns:a16="http://schemas.microsoft.com/office/drawing/2014/main" id="{C0BD31CB-0297-6F36-063D-B29080D335E5}"/>
              </a:ext>
            </a:extLst>
          </p:cNvPr>
          <p:cNvPicPr>
            <a:picLocks noGrp="1" noChangeAspect="1"/>
          </p:cNvPicPr>
          <p:nvPr>
            <p:ph idx="1"/>
          </p:nvPr>
        </p:nvPicPr>
        <p:blipFill>
          <a:blip r:embed="rId2"/>
          <a:stretch>
            <a:fillRect/>
          </a:stretch>
        </p:blipFill>
        <p:spPr>
          <a:xfrm>
            <a:off x="1288055" y="2896170"/>
            <a:ext cx="9615889" cy="2532184"/>
          </a:xfrm>
        </p:spPr>
      </p:pic>
    </p:spTree>
    <p:extLst>
      <p:ext uri="{BB962C8B-B14F-4D97-AF65-F5344CB8AC3E}">
        <p14:creationId xmlns:p14="http://schemas.microsoft.com/office/powerpoint/2010/main" val="3162644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F4E6B6-488E-168B-07AA-CB224CED4DB3}"/>
              </a:ext>
            </a:extLst>
          </p:cNvPr>
          <p:cNvSpPr>
            <a:spLocks noGrp="1"/>
          </p:cNvSpPr>
          <p:nvPr>
            <p:ph type="title"/>
          </p:nvPr>
        </p:nvSpPr>
        <p:spPr/>
        <p:txBody>
          <a:bodyPr/>
          <a:lstStyle/>
          <a:p>
            <a:r>
              <a:rPr lang="nl-NL"/>
              <a:t>Ja, ik kom regelmatig – waarom? </a:t>
            </a:r>
            <a:endParaRPr lang="nl-BE" dirty="0"/>
          </a:p>
        </p:txBody>
      </p:sp>
      <p:pic>
        <p:nvPicPr>
          <p:cNvPr id="5" name="Tijdelijke aanduiding voor inhoud 4">
            <a:extLst>
              <a:ext uri="{FF2B5EF4-FFF2-40B4-BE49-F238E27FC236}">
                <a16:creationId xmlns:a16="http://schemas.microsoft.com/office/drawing/2014/main" id="{00316F8C-0381-B6F4-1FA9-92FB5744D28A}"/>
              </a:ext>
            </a:extLst>
          </p:cNvPr>
          <p:cNvPicPr>
            <a:picLocks noGrp="1" noChangeAspect="1"/>
          </p:cNvPicPr>
          <p:nvPr>
            <p:ph idx="1"/>
          </p:nvPr>
        </p:nvPicPr>
        <p:blipFill>
          <a:blip r:embed="rId2"/>
          <a:stretch>
            <a:fillRect/>
          </a:stretch>
        </p:blipFill>
        <p:spPr>
          <a:xfrm>
            <a:off x="700635" y="1972667"/>
            <a:ext cx="7773343" cy="3607518"/>
          </a:xfrm>
        </p:spPr>
      </p:pic>
    </p:spTree>
    <p:extLst>
      <p:ext uri="{BB962C8B-B14F-4D97-AF65-F5344CB8AC3E}">
        <p14:creationId xmlns:p14="http://schemas.microsoft.com/office/powerpoint/2010/main" val="3555401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1453DE-5E1C-112A-B026-3BE5874F427A}"/>
              </a:ext>
            </a:extLst>
          </p:cNvPr>
          <p:cNvSpPr>
            <a:spLocks noGrp="1"/>
          </p:cNvSpPr>
          <p:nvPr>
            <p:ph type="title"/>
          </p:nvPr>
        </p:nvSpPr>
        <p:spPr/>
        <p:txBody>
          <a:bodyPr/>
          <a:lstStyle/>
          <a:p>
            <a:r>
              <a:rPr lang="nl-NL" dirty="0"/>
              <a:t>Ja ik kom regelmatig</a:t>
            </a:r>
            <a:endParaRPr lang="nl-BE" dirty="0"/>
          </a:p>
        </p:txBody>
      </p:sp>
      <p:sp>
        <p:nvSpPr>
          <p:cNvPr id="3" name="Tijdelijke aanduiding voor tekst 2">
            <a:extLst>
              <a:ext uri="{FF2B5EF4-FFF2-40B4-BE49-F238E27FC236}">
                <a16:creationId xmlns:a16="http://schemas.microsoft.com/office/drawing/2014/main" id="{9CE7C863-85D5-535F-A00B-7F6885972A53}"/>
              </a:ext>
            </a:extLst>
          </p:cNvPr>
          <p:cNvSpPr>
            <a:spLocks noGrp="1"/>
          </p:cNvSpPr>
          <p:nvPr>
            <p:ph type="body" idx="1"/>
          </p:nvPr>
        </p:nvSpPr>
        <p:spPr/>
        <p:txBody>
          <a:bodyPr>
            <a:normAutofit/>
          </a:bodyPr>
          <a:lstStyle/>
          <a:p>
            <a:r>
              <a:rPr lang="nl-NL" sz="2400" dirty="0"/>
              <a:t>Waarom? </a:t>
            </a:r>
            <a:endParaRPr lang="nl-BE" sz="2400" dirty="0"/>
          </a:p>
        </p:txBody>
      </p:sp>
      <p:sp>
        <p:nvSpPr>
          <p:cNvPr id="5" name="Tijdelijke aanduiding voor tekst 4">
            <a:extLst>
              <a:ext uri="{FF2B5EF4-FFF2-40B4-BE49-F238E27FC236}">
                <a16:creationId xmlns:a16="http://schemas.microsoft.com/office/drawing/2014/main" id="{542B3137-7356-99D5-96AE-4E29EAA7B2FA}"/>
              </a:ext>
            </a:extLst>
          </p:cNvPr>
          <p:cNvSpPr>
            <a:spLocks noGrp="1"/>
          </p:cNvSpPr>
          <p:nvPr>
            <p:ph type="body" sz="quarter" idx="3"/>
          </p:nvPr>
        </p:nvSpPr>
        <p:spPr/>
        <p:txBody>
          <a:bodyPr>
            <a:normAutofit/>
          </a:bodyPr>
          <a:lstStyle/>
          <a:p>
            <a:r>
              <a:rPr lang="nl-NL" sz="2800" dirty="0"/>
              <a:t>tijdstip</a:t>
            </a:r>
            <a:endParaRPr lang="nl-BE" sz="2800" dirty="0"/>
          </a:p>
        </p:txBody>
      </p:sp>
      <p:pic>
        <p:nvPicPr>
          <p:cNvPr id="9" name="Tijdelijke aanduiding voor inhoud 8">
            <a:extLst>
              <a:ext uri="{FF2B5EF4-FFF2-40B4-BE49-F238E27FC236}">
                <a16:creationId xmlns:a16="http://schemas.microsoft.com/office/drawing/2014/main" id="{13314614-D8B9-DC63-A9E2-6D08A967886E}"/>
              </a:ext>
            </a:extLst>
          </p:cNvPr>
          <p:cNvPicPr>
            <a:picLocks noGrp="1" noChangeAspect="1"/>
          </p:cNvPicPr>
          <p:nvPr>
            <p:ph sz="quarter" idx="4"/>
          </p:nvPr>
        </p:nvPicPr>
        <p:blipFill>
          <a:blip r:embed="rId2"/>
          <a:stretch>
            <a:fillRect/>
          </a:stretch>
        </p:blipFill>
        <p:spPr>
          <a:xfrm>
            <a:off x="6096000" y="3016876"/>
            <a:ext cx="5183188" cy="1293640"/>
          </a:xfrm>
        </p:spPr>
      </p:pic>
      <p:pic>
        <p:nvPicPr>
          <p:cNvPr id="7" name="Tijdelijke aanduiding voor inhoud 4">
            <a:extLst>
              <a:ext uri="{FF2B5EF4-FFF2-40B4-BE49-F238E27FC236}">
                <a16:creationId xmlns:a16="http://schemas.microsoft.com/office/drawing/2014/main" id="{EB611B20-71AA-9237-28C1-A7A7CC3F82D3}"/>
              </a:ext>
            </a:extLst>
          </p:cNvPr>
          <p:cNvPicPr>
            <a:picLocks noGrp="1" noChangeAspect="1"/>
          </p:cNvPicPr>
          <p:nvPr>
            <p:ph sz="half" idx="2"/>
          </p:nvPr>
        </p:nvPicPr>
        <p:blipFill>
          <a:blip r:embed="rId3"/>
          <a:stretch>
            <a:fillRect/>
          </a:stretch>
        </p:blipFill>
        <p:spPr>
          <a:xfrm>
            <a:off x="770370" y="3016876"/>
            <a:ext cx="5172797" cy="2400635"/>
          </a:xfrm>
        </p:spPr>
      </p:pic>
      <p:sp>
        <p:nvSpPr>
          <p:cNvPr id="10" name="Tekstvak 9">
            <a:extLst>
              <a:ext uri="{FF2B5EF4-FFF2-40B4-BE49-F238E27FC236}">
                <a16:creationId xmlns:a16="http://schemas.microsoft.com/office/drawing/2014/main" id="{C4BB8719-0B96-0938-7C59-D8377E884B22}"/>
              </a:ext>
            </a:extLst>
          </p:cNvPr>
          <p:cNvSpPr txBox="1"/>
          <p:nvPr/>
        </p:nvSpPr>
        <p:spPr>
          <a:xfrm>
            <a:off x="6336632" y="4491789"/>
            <a:ext cx="4942556" cy="646331"/>
          </a:xfrm>
          <a:prstGeom prst="rect">
            <a:avLst/>
          </a:prstGeom>
          <a:noFill/>
        </p:spPr>
        <p:txBody>
          <a:bodyPr wrap="square" rtlCol="0">
            <a:spAutoFit/>
          </a:bodyPr>
          <a:lstStyle/>
          <a:p>
            <a:r>
              <a:rPr lang="nl-NL" dirty="0"/>
              <a:t>Mensen die regelmatig komen – willen het tijdstip behouden. </a:t>
            </a:r>
            <a:endParaRPr lang="nl-BE" dirty="0"/>
          </a:p>
        </p:txBody>
      </p:sp>
    </p:spTree>
    <p:extLst>
      <p:ext uri="{BB962C8B-B14F-4D97-AF65-F5344CB8AC3E}">
        <p14:creationId xmlns:p14="http://schemas.microsoft.com/office/powerpoint/2010/main" val="2481037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0137A3-F49D-6D42-68AE-0282C653C67B}"/>
              </a:ext>
            </a:extLst>
          </p:cNvPr>
          <p:cNvSpPr>
            <a:spLocks noGrp="1"/>
          </p:cNvSpPr>
          <p:nvPr>
            <p:ph type="title"/>
          </p:nvPr>
        </p:nvSpPr>
        <p:spPr/>
        <p:txBody>
          <a:bodyPr/>
          <a:lstStyle/>
          <a:p>
            <a:r>
              <a:rPr lang="nl-NL" dirty="0"/>
              <a:t>Nee ik kom niet regelmatig</a:t>
            </a:r>
            <a:endParaRPr lang="nl-BE" dirty="0"/>
          </a:p>
        </p:txBody>
      </p:sp>
      <p:sp>
        <p:nvSpPr>
          <p:cNvPr id="3" name="Tijdelijke aanduiding voor tekst 2">
            <a:extLst>
              <a:ext uri="{FF2B5EF4-FFF2-40B4-BE49-F238E27FC236}">
                <a16:creationId xmlns:a16="http://schemas.microsoft.com/office/drawing/2014/main" id="{2C9E9CE1-00FA-E336-D9D5-D524DDECD6DD}"/>
              </a:ext>
            </a:extLst>
          </p:cNvPr>
          <p:cNvSpPr>
            <a:spLocks noGrp="1"/>
          </p:cNvSpPr>
          <p:nvPr>
            <p:ph type="body" idx="1"/>
          </p:nvPr>
        </p:nvSpPr>
        <p:spPr/>
        <p:txBody>
          <a:bodyPr/>
          <a:lstStyle/>
          <a:p>
            <a:r>
              <a:rPr lang="nl-NL" dirty="0"/>
              <a:t>Waarom komt u momenteel niet </a:t>
            </a:r>
            <a:endParaRPr lang="nl-BE" dirty="0"/>
          </a:p>
        </p:txBody>
      </p:sp>
      <p:sp>
        <p:nvSpPr>
          <p:cNvPr id="4" name="Tijdelijke aanduiding voor inhoud 3">
            <a:extLst>
              <a:ext uri="{FF2B5EF4-FFF2-40B4-BE49-F238E27FC236}">
                <a16:creationId xmlns:a16="http://schemas.microsoft.com/office/drawing/2014/main" id="{994453B5-5C95-2B65-2C1D-B81BE7A5AA8F}"/>
              </a:ext>
            </a:extLst>
          </p:cNvPr>
          <p:cNvSpPr>
            <a:spLocks noGrp="1"/>
          </p:cNvSpPr>
          <p:nvPr>
            <p:ph sz="half" idx="2"/>
          </p:nvPr>
        </p:nvSpPr>
        <p:spPr/>
        <p:txBody>
          <a:bodyPr>
            <a:normAutofit fontScale="85000" lnSpcReduction="10000"/>
          </a:bodyPr>
          <a:lstStyle/>
          <a:p>
            <a:r>
              <a:rPr lang="nl-NL" dirty="0"/>
              <a:t>Tijdstip komt niet uit </a:t>
            </a:r>
          </a:p>
          <a:p>
            <a:r>
              <a:rPr lang="nl-NL" dirty="0"/>
              <a:t>Ik zie geen meerwaarde voor mijn organisatie </a:t>
            </a:r>
          </a:p>
          <a:p>
            <a:pPr lvl="1"/>
            <a:r>
              <a:rPr lang="nl-NL" dirty="0"/>
              <a:t>2x vanuit LOK aangegeven</a:t>
            </a:r>
          </a:p>
          <a:p>
            <a:r>
              <a:rPr lang="nl-NL" dirty="0"/>
              <a:t>Ik word voldoende op de hoogte gehouden via mail – neem geen deel</a:t>
            </a:r>
          </a:p>
          <a:p>
            <a:r>
              <a:rPr lang="nl-NL" dirty="0"/>
              <a:t>Beurtrol met collega’s</a:t>
            </a:r>
          </a:p>
          <a:p>
            <a:r>
              <a:rPr lang="nl-NL" dirty="0"/>
              <a:t>Veel verschillende samenwerkingsverbanden die interessant zijn – niet alle onderwerpen interessant voor school – ontvangst verslag is wel meerwaarde</a:t>
            </a:r>
          </a:p>
          <a:p>
            <a:endParaRPr lang="nl-BE" dirty="0"/>
          </a:p>
        </p:txBody>
      </p:sp>
      <p:sp>
        <p:nvSpPr>
          <p:cNvPr id="5" name="Tijdelijke aanduiding voor tekst 4">
            <a:extLst>
              <a:ext uri="{FF2B5EF4-FFF2-40B4-BE49-F238E27FC236}">
                <a16:creationId xmlns:a16="http://schemas.microsoft.com/office/drawing/2014/main" id="{1C47DA64-4736-E969-D5F3-8761D71EC322}"/>
              </a:ext>
            </a:extLst>
          </p:cNvPr>
          <p:cNvSpPr>
            <a:spLocks noGrp="1"/>
          </p:cNvSpPr>
          <p:nvPr>
            <p:ph type="body" sz="quarter" idx="3"/>
          </p:nvPr>
        </p:nvSpPr>
        <p:spPr>
          <a:xfrm>
            <a:off x="6322925" y="4356268"/>
            <a:ext cx="5183188" cy="657225"/>
          </a:xfrm>
        </p:spPr>
        <p:txBody>
          <a:bodyPr/>
          <a:lstStyle/>
          <a:p>
            <a:r>
              <a:rPr lang="nl-NL" dirty="0"/>
              <a:t>Wanneer zou u wel komen? – geen antwoorden</a:t>
            </a:r>
            <a:endParaRPr lang="nl-BE" dirty="0"/>
          </a:p>
        </p:txBody>
      </p:sp>
      <p:pic>
        <p:nvPicPr>
          <p:cNvPr id="8" name="Tijdelijke aanduiding voor inhoud 7">
            <a:extLst>
              <a:ext uri="{FF2B5EF4-FFF2-40B4-BE49-F238E27FC236}">
                <a16:creationId xmlns:a16="http://schemas.microsoft.com/office/drawing/2014/main" id="{B3A1182F-BB1C-29EB-9804-9447A6217C2A}"/>
              </a:ext>
            </a:extLst>
          </p:cNvPr>
          <p:cNvPicPr>
            <a:picLocks noGrp="1" noChangeAspect="1"/>
          </p:cNvPicPr>
          <p:nvPr>
            <p:ph sz="quarter" idx="4"/>
          </p:nvPr>
        </p:nvPicPr>
        <p:blipFill>
          <a:blip r:embed="rId2"/>
          <a:stretch>
            <a:fillRect/>
          </a:stretch>
        </p:blipFill>
        <p:spPr>
          <a:xfrm>
            <a:off x="6194426" y="2184567"/>
            <a:ext cx="4450128" cy="2335047"/>
          </a:xfrm>
        </p:spPr>
      </p:pic>
      <p:sp>
        <p:nvSpPr>
          <p:cNvPr id="9" name="Tijdelijke aanduiding voor tekst 4">
            <a:extLst>
              <a:ext uri="{FF2B5EF4-FFF2-40B4-BE49-F238E27FC236}">
                <a16:creationId xmlns:a16="http://schemas.microsoft.com/office/drawing/2014/main" id="{6480B6D2-F1C6-93AD-746B-75888B2FC2F3}"/>
              </a:ext>
            </a:extLst>
          </p:cNvPr>
          <p:cNvSpPr txBox="1">
            <a:spLocks/>
          </p:cNvSpPr>
          <p:nvPr/>
        </p:nvSpPr>
        <p:spPr>
          <a:xfrm>
            <a:off x="6322925" y="1681162"/>
            <a:ext cx="5183188" cy="657225"/>
          </a:xfrm>
          <a:prstGeom prst="rect">
            <a:avLst/>
          </a:prstGeom>
        </p:spPr>
        <p:txBody>
          <a:bodyPr vert="horz" lIns="91440" tIns="45720" rIns="91440" bIns="45720" rtlCol="0" anchor="b">
            <a:normAutofit/>
          </a:bodyPr>
          <a:lstStyle>
            <a:lvl1pPr marL="0" indent="0" algn="l" defTabSz="914400" rtl="0" eaLnBrk="1" latinLnBrk="0" hangingPunct="1">
              <a:lnSpc>
                <a:spcPct val="120000"/>
              </a:lnSpc>
              <a:spcBef>
                <a:spcPts val="1000"/>
              </a:spcBef>
              <a:buFont typeface="Arial" panose="020B0604020202020204" pitchFamily="34" charset="0"/>
              <a:buNone/>
              <a:defRPr sz="1600" b="1" kern="1200">
                <a:solidFill>
                  <a:schemeClr val="tx1"/>
                </a:solidFill>
                <a:latin typeface="+mj-lt"/>
                <a:ea typeface="+mn-ea"/>
                <a:cs typeface="+mn-cs"/>
              </a:defRPr>
            </a:lvl1pPr>
            <a:lvl2pPr marL="457200" indent="0" algn="l" defTabSz="914400" rtl="0" eaLnBrk="1" latinLnBrk="0" hangingPunct="1">
              <a:lnSpc>
                <a:spcPct val="12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12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12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12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nl-NL" dirty="0"/>
              <a:t>tijdstip</a:t>
            </a:r>
            <a:endParaRPr lang="nl-BE" dirty="0"/>
          </a:p>
        </p:txBody>
      </p:sp>
    </p:spTree>
    <p:extLst>
      <p:ext uri="{BB962C8B-B14F-4D97-AF65-F5344CB8AC3E}">
        <p14:creationId xmlns:p14="http://schemas.microsoft.com/office/powerpoint/2010/main" val="1948088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9B0A23-AC74-A089-DA8E-1AB83970CC5F}"/>
              </a:ext>
            </a:extLst>
          </p:cNvPr>
          <p:cNvSpPr>
            <a:spLocks noGrp="1"/>
          </p:cNvSpPr>
          <p:nvPr>
            <p:ph type="title"/>
          </p:nvPr>
        </p:nvSpPr>
        <p:spPr/>
        <p:txBody>
          <a:bodyPr/>
          <a:lstStyle/>
          <a:p>
            <a:r>
              <a:rPr lang="nl-NL" dirty="0"/>
              <a:t>Meerwaarde </a:t>
            </a:r>
            <a:r>
              <a:rPr lang="nl-NL" dirty="0" err="1"/>
              <a:t>welzijns</a:t>
            </a:r>
            <a:r>
              <a:rPr lang="nl-NL" dirty="0"/>
              <a:t> – en gezondheidsraad </a:t>
            </a:r>
            <a:endParaRPr lang="nl-BE" dirty="0"/>
          </a:p>
        </p:txBody>
      </p:sp>
      <p:sp>
        <p:nvSpPr>
          <p:cNvPr id="3" name="Tijdelijke aanduiding voor inhoud 2">
            <a:extLst>
              <a:ext uri="{FF2B5EF4-FFF2-40B4-BE49-F238E27FC236}">
                <a16:creationId xmlns:a16="http://schemas.microsoft.com/office/drawing/2014/main" id="{BD092A4C-4C86-D236-4AD5-3A6034D34ABA}"/>
              </a:ext>
            </a:extLst>
          </p:cNvPr>
          <p:cNvSpPr>
            <a:spLocks noGrp="1"/>
          </p:cNvSpPr>
          <p:nvPr>
            <p:ph idx="1"/>
          </p:nvPr>
        </p:nvSpPr>
        <p:spPr/>
        <p:txBody>
          <a:bodyPr>
            <a:normAutofit/>
          </a:bodyPr>
          <a:lstStyle/>
          <a:p>
            <a:r>
              <a:rPr lang="nl-NL" sz="1300" dirty="0">
                <a:solidFill>
                  <a:srgbClr val="000000"/>
                </a:solidFill>
                <a:latin typeface="Calibri" panose="020F0502020204030204" pitchFamily="34" charset="0"/>
              </a:rPr>
              <a:t>Vinger aan de pols </a:t>
            </a:r>
          </a:p>
          <a:p>
            <a:r>
              <a:rPr lang="nl-NL" sz="1300" dirty="0">
                <a:solidFill>
                  <a:srgbClr val="000000"/>
                </a:solidFill>
                <a:latin typeface="Calibri" panose="020F0502020204030204" pitchFamily="34" charset="0"/>
              </a:rPr>
              <a:t>Kennis delen, informatie krijgen, de mogelijkheid om ervaringen/activiteiten te delen, de kans om vragen te stellen aan andere deskundigen.</a:t>
            </a:r>
          </a:p>
          <a:p>
            <a:r>
              <a:rPr lang="nl-NL" sz="1300" dirty="0">
                <a:solidFill>
                  <a:srgbClr val="000000"/>
                </a:solidFill>
                <a:latin typeface="Calibri" panose="020F0502020204030204" pitchFamily="34" charset="0"/>
              </a:rPr>
              <a:t>informeren, geïnformeerd worden en netwerk opbouwen </a:t>
            </a:r>
          </a:p>
          <a:p>
            <a:r>
              <a:rPr lang="nl-NL" sz="1300" dirty="0">
                <a:solidFill>
                  <a:srgbClr val="000000"/>
                </a:solidFill>
                <a:latin typeface="Calibri" panose="020F0502020204030204" pitchFamily="34" charset="0"/>
              </a:rPr>
              <a:t>Geïnformeerd worden over de huidige (en toekomstig) gevoerde politiek t.o.v.</a:t>
            </a:r>
            <a:br>
              <a:rPr lang="nl-NL" sz="1300" dirty="0">
                <a:solidFill>
                  <a:srgbClr val="000000"/>
                </a:solidFill>
                <a:latin typeface="Calibri" panose="020F0502020204030204" pitchFamily="34" charset="0"/>
              </a:rPr>
            </a:br>
            <a:r>
              <a:rPr lang="nl-NL" sz="1300" dirty="0">
                <a:solidFill>
                  <a:srgbClr val="000000"/>
                </a:solidFill>
                <a:latin typeface="Calibri" panose="020F0502020204030204" pitchFamily="34" charset="0"/>
              </a:rPr>
              <a:t>mensen die in eenzaamheid of armoede leven </a:t>
            </a:r>
          </a:p>
          <a:p>
            <a:r>
              <a:rPr lang="nl-NL" sz="1300" dirty="0">
                <a:solidFill>
                  <a:srgbClr val="000000"/>
                </a:solidFill>
                <a:latin typeface="Calibri" panose="020F0502020204030204" pitchFamily="34" charset="0"/>
              </a:rPr>
              <a:t>ik vertegenwoordig OLO </a:t>
            </a:r>
            <a:r>
              <a:rPr lang="nl-NL" sz="1300" dirty="0" err="1">
                <a:solidFill>
                  <a:srgbClr val="000000"/>
                </a:solidFill>
                <a:latin typeface="Calibri" panose="020F0502020204030204" pitchFamily="34" charset="0"/>
              </a:rPr>
              <a:t>HUis</a:t>
            </a:r>
            <a:r>
              <a:rPr lang="nl-NL" sz="1300" dirty="0">
                <a:solidFill>
                  <a:srgbClr val="000000"/>
                </a:solidFill>
                <a:latin typeface="Calibri" panose="020F0502020204030204" pitchFamily="34" charset="0"/>
              </a:rPr>
              <a:t> Zoersel en Huis van het Kind op deze raad. Ik vind het goed om geïnformeerd te zijn. Af en toe samen rond de tafel zitten heeft sowieso zijn meerwaarde. Ik merk wel dat wij zelf weinig op de agenda zetten. Merk dat ik niet goed weet wat we vanuit onze werking wel op de agenda kunnen zetten. Ben hier te weinig actief mee bezig.</a:t>
            </a:r>
          </a:p>
          <a:p>
            <a:r>
              <a:rPr lang="nl-NL" sz="1300" dirty="0">
                <a:solidFill>
                  <a:srgbClr val="000000"/>
                </a:solidFill>
                <a:latin typeface="Calibri" panose="020F0502020204030204" pitchFamily="34" charset="0"/>
              </a:rPr>
              <a:t>Omdat ik dan adviezen kan geven IVM </a:t>
            </a:r>
            <a:r>
              <a:rPr lang="nl-NL" sz="1300" dirty="0" err="1">
                <a:solidFill>
                  <a:srgbClr val="000000"/>
                </a:solidFill>
                <a:latin typeface="Calibri" panose="020F0502020204030204" pitchFamily="34" charset="0"/>
              </a:rPr>
              <a:t>samana</a:t>
            </a:r>
            <a:r>
              <a:rPr lang="nl-NL" sz="1300" dirty="0">
                <a:solidFill>
                  <a:srgbClr val="000000"/>
                </a:solidFill>
                <a:latin typeface="Calibri" panose="020F0502020204030204" pitchFamily="34" charset="0"/>
              </a:rPr>
              <a:t>.</a:t>
            </a:r>
          </a:p>
          <a:p>
            <a:r>
              <a:rPr lang="nl-BE" sz="1300" dirty="0">
                <a:solidFill>
                  <a:srgbClr val="000000"/>
                </a:solidFill>
                <a:latin typeface="Calibri" panose="020F0502020204030204" pitchFamily="34" charset="0"/>
              </a:rPr>
              <a:t>Samenwerking</a:t>
            </a:r>
          </a:p>
          <a:p>
            <a:r>
              <a:rPr lang="nl-NL" sz="1300" dirty="0">
                <a:solidFill>
                  <a:srgbClr val="000000"/>
                </a:solidFill>
                <a:latin typeface="Calibri" panose="020F0502020204030204" pitchFamily="34" charset="0"/>
              </a:rPr>
              <a:t>Problemen onder de aandacht brengen van het Zoersels bestuur.</a:t>
            </a:r>
            <a:endParaRPr lang="nl-BE" sz="13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354938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EB44E6-B965-76DC-1808-C7709292E419}"/>
              </a:ext>
            </a:extLst>
          </p:cNvPr>
          <p:cNvSpPr>
            <a:spLocks noGrp="1"/>
          </p:cNvSpPr>
          <p:nvPr>
            <p:ph type="title"/>
          </p:nvPr>
        </p:nvSpPr>
        <p:spPr/>
        <p:txBody>
          <a:bodyPr/>
          <a:lstStyle/>
          <a:p>
            <a:r>
              <a:rPr lang="nl-NL" dirty="0"/>
              <a:t>Thema’s meer aan bod komen? </a:t>
            </a:r>
            <a:endParaRPr lang="nl-BE" dirty="0"/>
          </a:p>
        </p:txBody>
      </p:sp>
      <p:pic>
        <p:nvPicPr>
          <p:cNvPr id="5" name="Tijdelijke aanduiding voor inhoud 4">
            <a:extLst>
              <a:ext uri="{FF2B5EF4-FFF2-40B4-BE49-F238E27FC236}">
                <a16:creationId xmlns:a16="http://schemas.microsoft.com/office/drawing/2014/main" id="{D5E3DF54-1C6F-D876-7EDF-AEB3E61423E1}"/>
              </a:ext>
            </a:extLst>
          </p:cNvPr>
          <p:cNvPicPr>
            <a:picLocks noGrp="1" noChangeAspect="1"/>
          </p:cNvPicPr>
          <p:nvPr>
            <p:ph idx="1"/>
          </p:nvPr>
        </p:nvPicPr>
        <p:blipFill>
          <a:blip r:embed="rId2"/>
          <a:stretch>
            <a:fillRect/>
          </a:stretch>
        </p:blipFill>
        <p:spPr>
          <a:xfrm>
            <a:off x="700636" y="2293126"/>
            <a:ext cx="5614104" cy="2747327"/>
          </a:xfrm>
        </p:spPr>
      </p:pic>
      <p:sp>
        <p:nvSpPr>
          <p:cNvPr id="6" name="Tekstvak 5">
            <a:extLst>
              <a:ext uri="{FF2B5EF4-FFF2-40B4-BE49-F238E27FC236}">
                <a16:creationId xmlns:a16="http://schemas.microsoft.com/office/drawing/2014/main" id="{A6369DC6-52F1-EDB9-33E1-D13888CE2BCA}"/>
              </a:ext>
            </a:extLst>
          </p:cNvPr>
          <p:cNvSpPr txBox="1"/>
          <p:nvPr/>
        </p:nvSpPr>
        <p:spPr>
          <a:xfrm>
            <a:off x="6795531" y="2189461"/>
            <a:ext cx="4442460" cy="1477328"/>
          </a:xfrm>
          <a:prstGeom prst="rect">
            <a:avLst/>
          </a:prstGeom>
          <a:noFill/>
        </p:spPr>
        <p:txBody>
          <a:bodyPr wrap="square" rtlCol="0">
            <a:spAutoFit/>
          </a:bodyPr>
          <a:lstStyle/>
          <a:p>
            <a:r>
              <a:rPr lang="nl-BE" b="1" u="sng" dirty="0"/>
              <a:t>Andere:</a:t>
            </a:r>
          </a:p>
          <a:p>
            <a:pPr marL="285750" indent="-285750">
              <a:buFontTx/>
              <a:buChar char="-"/>
            </a:pPr>
            <a:r>
              <a:rPr lang="nl-BE" dirty="0"/>
              <a:t>info eerstelijnszone / huisartsen / ziekenhuis</a:t>
            </a:r>
          </a:p>
          <a:p>
            <a:pPr marL="285750" indent="-285750">
              <a:buFontTx/>
              <a:buChar char="-"/>
            </a:pPr>
            <a:r>
              <a:rPr lang="nl-BE" dirty="0"/>
              <a:t>Lokaal overleg kinderopvang x2</a:t>
            </a:r>
          </a:p>
          <a:p>
            <a:pPr marL="285750" indent="-285750">
              <a:buFontTx/>
              <a:buChar char="-"/>
            </a:pPr>
            <a:r>
              <a:rPr lang="nl-NL" dirty="0"/>
              <a:t>Preventief werken in het basisonderwijs</a:t>
            </a:r>
            <a:endParaRPr lang="nl-BE" dirty="0"/>
          </a:p>
        </p:txBody>
      </p:sp>
    </p:spTree>
    <p:extLst>
      <p:ext uri="{BB962C8B-B14F-4D97-AF65-F5344CB8AC3E}">
        <p14:creationId xmlns:p14="http://schemas.microsoft.com/office/powerpoint/2010/main" val="19243862"/>
      </p:ext>
    </p:extLst>
  </p:cSld>
  <p:clrMapOvr>
    <a:masterClrMapping/>
  </p:clrMapOvr>
</p:sld>
</file>

<file path=ppt/theme/theme1.xml><?xml version="1.0" encoding="utf-8"?>
<a:theme xmlns:a="http://schemas.openxmlformats.org/drawingml/2006/main" name="ChronicleVTI">
  <a:themeElements>
    <a:clrScheme name="AnalogousFromLightSeedLeftStep">
      <a:dk1>
        <a:srgbClr val="000000"/>
      </a:dk1>
      <a:lt1>
        <a:srgbClr val="FFFFFF"/>
      </a:lt1>
      <a:dk2>
        <a:srgbClr val="21373B"/>
      </a:dk2>
      <a:lt2>
        <a:srgbClr val="E2E4E8"/>
      </a:lt2>
      <a:accent1>
        <a:srgbClr val="B4A069"/>
      </a:accent1>
      <a:accent2>
        <a:srgbClr val="CD8A6B"/>
      </a:accent2>
      <a:accent3>
        <a:srgbClr val="D6868E"/>
      </a:accent3>
      <a:accent4>
        <a:srgbClr val="CD6B9E"/>
      </a:accent4>
      <a:accent5>
        <a:srgbClr val="D686D1"/>
      </a:accent5>
      <a:accent6>
        <a:srgbClr val="AB6BCD"/>
      </a:accent6>
      <a:hlink>
        <a:srgbClr val="697CAE"/>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499</TotalTime>
  <Words>770</Words>
  <Application>Microsoft Office PowerPoint</Application>
  <PresentationFormat>Breedbeeld</PresentationFormat>
  <Paragraphs>80</Paragraphs>
  <Slides>12</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Calisto MT</vt:lpstr>
      <vt:lpstr>Univers Condensed</vt:lpstr>
      <vt:lpstr>ChronicleVTI</vt:lpstr>
      <vt:lpstr>Antwoorden bevraging</vt:lpstr>
      <vt:lpstr>Algemene info</vt:lpstr>
      <vt:lpstr>Kent u de welzijns- en gezondheidsraad</vt:lpstr>
      <vt:lpstr>Komt u regelmatig naar de welzijns-en gezondheidsraad</vt:lpstr>
      <vt:lpstr>Ja, ik kom regelmatig – waarom? </vt:lpstr>
      <vt:lpstr>Ja ik kom regelmatig</vt:lpstr>
      <vt:lpstr>Nee ik kom niet regelmatig</vt:lpstr>
      <vt:lpstr>Meerwaarde welzijns – en gezondheidsraad </vt:lpstr>
      <vt:lpstr>Thema’s meer aan bod komen? </vt:lpstr>
      <vt:lpstr>Wat kan er beter? </vt:lpstr>
      <vt:lpstr>Wat kan er beter per thema</vt:lpstr>
      <vt:lpstr>Wat kan er beter per thema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Antwoorden bevraging</dc:title>
  <dc:creator>Celine Beirinckx</dc:creator>
  <cp:lastModifiedBy>Celine Beirinckx</cp:lastModifiedBy>
  <cp:revision>3</cp:revision>
  <cp:lastPrinted>2023-08-04T06:30:42Z</cp:lastPrinted>
  <dcterms:created xsi:type="dcterms:W3CDTF">2023-08-01T13:21:11Z</dcterms:created>
  <dcterms:modified xsi:type="dcterms:W3CDTF">2023-08-08T11:52:16Z</dcterms:modified>
</cp:coreProperties>
</file>